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0" r:id="rId2"/>
    <p:sldId id="258" r:id="rId3"/>
    <p:sldId id="259" r:id="rId4"/>
    <p:sldId id="260" r:id="rId5"/>
    <p:sldId id="262" r:id="rId6"/>
    <p:sldId id="270" r:id="rId7"/>
    <p:sldId id="271" r:id="rId8"/>
    <p:sldId id="269" r:id="rId9"/>
    <p:sldId id="263" r:id="rId10"/>
    <p:sldId id="264" r:id="rId11"/>
    <p:sldId id="284" r:id="rId12"/>
    <p:sldId id="283" r:id="rId13"/>
    <p:sldId id="285" r:id="rId14"/>
    <p:sldId id="290" r:id="rId15"/>
    <p:sldId id="288" r:id="rId16"/>
    <p:sldId id="287" r:id="rId17"/>
    <p:sldId id="289" r:id="rId18"/>
    <p:sldId id="286"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FF"/>
    <a:srgbClr val="FF00FF"/>
    <a:srgbClr val="FF6600"/>
    <a:srgbClr val="CCECFF"/>
    <a:srgbClr val="3CF4A1"/>
    <a:srgbClr val="FF3300"/>
    <a:srgbClr val="FF9966"/>
    <a:srgbClr val="A9414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90"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sorterViewPr>
    <p:cViewPr>
      <p:scale>
        <a:sx n="100" d="100"/>
        <a:sy n="100" d="100"/>
      </p:scale>
      <p:origin x="0" y="-4104"/>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lahaise\Documents\GPC%20Astronomy\ASTR%20Grade%20Statis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lahaise\Documents\GPC%20Astronomy\ASTR%20Grade%20Statist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lahaise\Documents\GPC%20Astronomy\ASTR%20Grade%20Statist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lahaise\Documents\GPC%20Astronomy\ASTR%20Grade%20Statisti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lahaise\Documents\GPC%20Astronomy\ASTR%20Grade%20Statistic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u="sng" dirty="0" smtClean="0">
                <a:solidFill>
                  <a:srgbClr val="FFC000"/>
                </a:solidFill>
              </a:rPr>
              <a:t>Lecture</a:t>
            </a:r>
            <a:endParaRPr lang="en-US" sz="2400" b="1" u="sng" dirty="0">
              <a:solidFill>
                <a:srgbClr val="FFC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 vs BCs'!$E$2</c:f>
              <c:strCache>
                <c:ptCount val="1"/>
                <c:pt idx="0">
                  <c:v>No PASS</c:v>
                </c:pt>
              </c:strCache>
            </c:strRef>
          </c:tx>
          <c:spPr>
            <a:solidFill>
              <a:schemeClr val="accent2"/>
            </a:solidFill>
            <a:ln>
              <a:noFill/>
            </a:ln>
            <a:effectLst/>
          </c:spPr>
          <c:invertIfNegative val="0"/>
          <c:cat>
            <c:strRef>
              <c:f>'As vs BCs'!$F$1:$G$1</c:f>
              <c:strCache>
                <c:ptCount val="2"/>
                <c:pt idx="0">
                  <c:v>ABC</c:v>
                </c:pt>
                <c:pt idx="1">
                  <c:v>DF</c:v>
                </c:pt>
              </c:strCache>
            </c:strRef>
          </c:cat>
          <c:val>
            <c:numRef>
              <c:f>'As vs BCs'!$F$2:$G$2</c:f>
              <c:numCache>
                <c:formatCode>0</c:formatCode>
                <c:ptCount val="2"/>
                <c:pt idx="0">
                  <c:v>86</c:v>
                </c:pt>
                <c:pt idx="1">
                  <c:v>14.572864321608041</c:v>
                </c:pt>
              </c:numCache>
            </c:numRef>
          </c:val>
        </c:ser>
        <c:ser>
          <c:idx val="1"/>
          <c:order val="1"/>
          <c:tx>
            <c:strRef>
              <c:f>'As vs BCs'!$E$3</c:f>
              <c:strCache>
                <c:ptCount val="1"/>
                <c:pt idx="0">
                  <c:v>With PASS</c:v>
                </c:pt>
              </c:strCache>
            </c:strRef>
          </c:tx>
          <c:spPr>
            <a:solidFill>
              <a:schemeClr val="accent4"/>
            </a:solidFill>
            <a:ln>
              <a:noFill/>
            </a:ln>
            <a:effectLst/>
          </c:spPr>
          <c:invertIfNegative val="0"/>
          <c:cat>
            <c:strRef>
              <c:f>'As vs BCs'!$F$1:$G$1</c:f>
              <c:strCache>
                <c:ptCount val="2"/>
                <c:pt idx="0">
                  <c:v>ABC</c:v>
                </c:pt>
                <c:pt idx="1">
                  <c:v>DF</c:v>
                </c:pt>
              </c:strCache>
            </c:strRef>
          </c:cat>
          <c:val>
            <c:numRef>
              <c:f>'As vs BCs'!$F$3:$G$3</c:f>
              <c:numCache>
                <c:formatCode>0</c:formatCode>
                <c:ptCount val="2"/>
                <c:pt idx="0">
                  <c:v>85.501858736059475</c:v>
                </c:pt>
                <c:pt idx="1">
                  <c:v>15</c:v>
                </c:pt>
              </c:numCache>
            </c:numRef>
          </c:val>
        </c:ser>
        <c:dLbls>
          <c:showLegendKey val="0"/>
          <c:showVal val="0"/>
          <c:showCatName val="0"/>
          <c:showSerName val="0"/>
          <c:showPercent val="0"/>
          <c:showBubbleSize val="0"/>
        </c:dLbls>
        <c:gapWidth val="219"/>
        <c:overlap val="-27"/>
        <c:axId val="198743320"/>
        <c:axId val="200547864"/>
      </c:barChart>
      <c:catAx>
        <c:axId val="19874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547864"/>
        <c:crosses val="autoZero"/>
        <c:auto val="1"/>
        <c:lblAlgn val="ctr"/>
        <c:lblOffset val="100"/>
        <c:noMultiLvlLbl val="0"/>
      </c:catAx>
      <c:valAx>
        <c:axId val="200547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874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u="sng" dirty="0" smtClean="0">
                <a:solidFill>
                  <a:srgbClr val="FFC000"/>
                </a:solidFill>
              </a:rPr>
              <a:t>Lab</a:t>
            </a:r>
            <a:endParaRPr lang="en-US" sz="2400" b="1" u="sng" baseline="0" dirty="0">
              <a:solidFill>
                <a:srgbClr val="FFC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 vs BCs'!$E$7</c:f>
              <c:strCache>
                <c:ptCount val="1"/>
                <c:pt idx="0">
                  <c:v>No PASS</c:v>
                </c:pt>
              </c:strCache>
            </c:strRef>
          </c:tx>
          <c:spPr>
            <a:solidFill>
              <a:schemeClr val="accent2"/>
            </a:solidFill>
            <a:ln>
              <a:noFill/>
            </a:ln>
            <a:effectLst/>
          </c:spPr>
          <c:invertIfNegative val="0"/>
          <c:cat>
            <c:strRef>
              <c:f>'As vs BCs'!$F$6:$G$6</c:f>
              <c:strCache>
                <c:ptCount val="2"/>
                <c:pt idx="0">
                  <c:v>ABC</c:v>
                </c:pt>
                <c:pt idx="1">
                  <c:v>DF</c:v>
                </c:pt>
              </c:strCache>
            </c:strRef>
          </c:cat>
          <c:val>
            <c:numRef>
              <c:f>'As vs BCs'!$F$7:$G$7</c:f>
              <c:numCache>
                <c:formatCode>0</c:formatCode>
                <c:ptCount val="2"/>
                <c:pt idx="0">
                  <c:v>74.385964912280699</c:v>
                </c:pt>
                <c:pt idx="1">
                  <c:v>25</c:v>
                </c:pt>
              </c:numCache>
            </c:numRef>
          </c:val>
        </c:ser>
        <c:ser>
          <c:idx val="1"/>
          <c:order val="1"/>
          <c:tx>
            <c:strRef>
              <c:f>'As vs BCs'!$E$8</c:f>
              <c:strCache>
                <c:ptCount val="1"/>
                <c:pt idx="0">
                  <c:v>With PASS</c:v>
                </c:pt>
              </c:strCache>
            </c:strRef>
          </c:tx>
          <c:spPr>
            <a:solidFill>
              <a:schemeClr val="accent4"/>
            </a:solidFill>
            <a:ln>
              <a:noFill/>
            </a:ln>
            <a:effectLst/>
          </c:spPr>
          <c:invertIfNegative val="0"/>
          <c:cat>
            <c:strRef>
              <c:f>'As vs BCs'!$F$6:$G$6</c:f>
              <c:strCache>
                <c:ptCount val="2"/>
                <c:pt idx="0">
                  <c:v>ABC</c:v>
                </c:pt>
                <c:pt idx="1">
                  <c:v>DF</c:v>
                </c:pt>
              </c:strCache>
            </c:strRef>
          </c:cat>
          <c:val>
            <c:numRef>
              <c:f>'As vs BCs'!$F$8:$G$8</c:f>
              <c:numCache>
                <c:formatCode>0</c:formatCode>
                <c:ptCount val="2"/>
                <c:pt idx="0">
                  <c:v>85</c:v>
                </c:pt>
                <c:pt idx="1">
                  <c:v>14.356435643564357</c:v>
                </c:pt>
              </c:numCache>
            </c:numRef>
          </c:val>
        </c:ser>
        <c:dLbls>
          <c:showLegendKey val="0"/>
          <c:showVal val="0"/>
          <c:showCatName val="0"/>
          <c:showSerName val="0"/>
          <c:showPercent val="0"/>
          <c:showBubbleSize val="0"/>
        </c:dLbls>
        <c:gapWidth val="219"/>
        <c:overlap val="-27"/>
        <c:axId val="200548648"/>
        <c:axId val="200549040"/>
      </c:barChart>
      <c:catAx>
        <c:axId val="20054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549040"/>
        <c:crosses val="autoZero"/>
        <c:auto val="1"/>
        <c:lblAlgn val="ctr"/>
        <c:lblOffset val="100"/>
        <c:noMultiLvlLbl val="0"/>
      </c:catAx>
      <c:valAx>
        <c:axId val="200549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548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rgbClr val="FFC000"/>
                </a:solidFill>
              </a:rPr>
              <a:t>Lecture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 vs BCs'!$A$2</c:f>
              <c:strCache>
                <c:ptCount val="1"/>
                <c:pt idx="0">
                  <c:v>No PASS</c:v>
                </c:pt>
              </c:strCache>
            </c:strRef>
          </c:tx>
          <c:spPr>
            <a:solidFill>
              <a:schemeClr val="accent2"/>
            </a:solidFill>
            <a:ln>
              <a:noFill/>
            </a:ln>
            <a:effectLst/>
          </c:spPr>
          <c:invertIfNegative val="0"/>
          <c:cat>
            <c:strRef>
              <c:f>'As vs BCs'!$B$1:$D$1</c:f>
              <c:strCache>
                <c:ptCount val="3"/>
                <c:pt idx="0">
                  <c:v>As</c:v>
                </c:pt>
                <c:pt idx="1">
                  <c:v>BCs</c:v>
                </c:pt>
                <c:pt idx="2">
                  <c:v>DF</c:v>
                </c:pt>
              </c:strCache>
            </c:strRef>
          </c:cat>
          <c:val>
            <c:numRef>
              <c:f>'As vs BCs'!$B$2:$D$2</c:f>
              <c:numCache>
                <c:formatCode>0</c:formatCode>
                <c:ptCount val="3"/>
                <c:pt idx="0">
                  <c:v>42.211055276381913</c:v>
                </c:pt>
                <c:pt idx="1">
                  <c:v>43.21608040201005</c:v>
                </c:pt>
                <c:pt idx="2">
                  <c:v>15</c:v>
                </c:pt>
              </c:numCache>
            </c:numRef>
          </c:val>
        </c:ser>
        <c:ser>
          <c:idx val="1"/>
          <c:order val="1"/>
          <c:tx>
            <c:strRef>
              <c:f>'As vs BCs'!$A$3</c:f>
              <c:strCache>
                <c:ptCount val="1"/>
                <c:pt idx="0">
                  <c:v>With PASS </c:v>
                </c:pt>
              </c:strCache>
            </c:strRef>
          </c:tx>
          <c:spPr>
            <a:solidFill>
              <a:schemeClr val="accent4"/>
            </a:solidFill>
            <a:ln>
              <a:noFill/>
            </a:ln>
            <a:effectLst/>
          </c:spPr>
          <c:invertIfNegative val="0"/>
          <c:cat>
            <c:strRef>
              <c:f>'As vs BCs'!$B$1:$D$1</c:f>
              <c:strCache>
                <c:ptCount val="3"/>
                <c:pt idx="0">
                  <c:v>As</c:v>
                </c:pt>
                <c:pt idx="1">
                  <c:v>BCs</c:v>
                </c:pt>
                <c:pt idx="2">
                  <c:v>DF</c:v>
                </c:pt>
              </c:strCache>
            </c:strRef>
          </c:cat>
          <c:val>
            <c:numRef>
              <c:f>'As vs BCs'!$B$3:$D$3</c:f>
              <c:numCache>
                <c:formatCode>0</c:formatCode>
                <c:ptCount val="3"/>
                <c:pt idx="0">
                  <c:v>34.20074349442379</c:v>
                </c:pt>
                <c:pt idx="1">
                  <c:v>51.301115241635685</c:v>
                </c:pt>
                <c:pt idx="2">
                  <c:v>15</c:v>
                </c:pt>
              </c:numCache>
            </c:numRef>
          </c:val>
        </c:ser>
        <c:dLbls>
          <c:showLegendKey val="0"/>
          <c:showVal val="0"/>
          <c:showCatName val="0"/>
          <c:showSerName val="0"/>
          <c:showPercent val="0"/>
          <c:showBubbleSize val="0"/>
        </c:dLbls>
        <c:gapWidth val="219"/>
        <c:overlap val="-27"/>
        <c:axId val="200549824"/>
        <c:axId val="200550216"/>
      </c:barChart>
      <c:catAx>
        <c:axId val="20054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550216"/>
        <c:crosses val="autoZero"/>
        <c:auto val="1"/>
        <c:lblAlgn val="ctr"/>
        <c:lblOffset val="100"/>
        <c:noMultiLvlLbl val="0"/>
      </c:catAx>
      <c:valAx>
        <c:axId val="20055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54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smtClean="0">
                <a:solidFill>
                  <a:srgbClr val="FFC000"/>
                </a:solidFill>
              </a:rPr>
              <a:t>Lab</a:t>
            </a:r>
            <a:endParaRPr lang="en-US" sz="2400" b="1" dirty="0">
              <a:solidFill>
                <a:srgbClr val="FFC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92038495188102E-2"/>
          <c:y val="0.30076443569553807"/>
          <c:w val="0.90286351706036749"/>
          <c:h val="0.61498432487605714"/>
        </c:manualLayout>
      </c:layout>
      <c:barChart>
        <c:barDir val="col"/>
        <c:grouping val="clustered"/>
        <c:varyColors val="0"/>
        <c:ser>
          <c:idx val="0"/>
          <c:order val="0"/>
          <c:tx>
            <c:strRef>
              <c:f>'As vs BCs'!$A$7</c:f>
              <c:strCache>
                <c:ptCount val="1"/>
                <c:pt idx="0">
                  <c:v>No PASS</c:v>
                </c:pt>
              </c:strCache>
            </c:strRef>
          </c:tx>
          <c:spPr>
            <a:solidFill>
              <a:schemeClr val="accent2"/>
            </a:solidFill>
            <a:ln>
              <a:noFill/>
            </a:ln>
            <a:effectLst/>
          </c:spPr>
          <c:invertIfNegative val="0"/>
          <c:cat>
            <c:strRef>
              <c:f>'As vs BCs'!$B$6:$D$6</c:f>
              <c:strCache>
                <c:ptCount val="3"/>
                <c:pt idx="0">
                  <c:v>As</c:v>
                </c:pt>
                <c:pt idx="1">
                  <c:v>BCs</c:v>
                </c:pt>
                <c:pt idx="2">
                  <c:v>DF</c:v>
                </c:pt>
              </c:strCache>
            </c:strRef>
          </c:cat>
          <c:val>
            <c:numRef>
              <c:f>'As vs BCs'!$B$7:$D$7</c:f>
              <c:numCache>
                <c:formatCode>0</c:formatCode>
                <c:ptCount val="3"/>
                <c:pt idx="0">
                  <c:v>53.333333333333329</c:v>
                </c:pt>
                <c:pt idx="1">
                  <c:v>21.052631578947366</c:v>
                </c:pt>
                <c:pt idx="2">
                  <c:v>25</c:v>
                </c:pt>
              </c:numCache>
            </c:numRef>
          </c:val>
        </c:ser>
        <c:ser>
          <c:idx val="1"/>
          <c:order val="1"/>
          <c:tx>
            <c:strRef>
              <c:f>'As vs BCs'!$A$8</c:f>
              <c:strCache>
                <c:ptCount val="1"/>
                <c:pt idx="0">
                  <c:v>With PASS</c:v>
                </c:pt>
              </c:strCache>
            </c:strRef>
          </c:tx>
          <c:spPr>
            <a:solidFill>
              <a:schemeClr val="accent4"/>
            </a:solidFill>
            <a:ln>
              <a:noFill/>
            </a:ln>
            <a:effectLst/>
          </c:spPr>
          <c:invertIfNegative val="0"/>
          <c:cat>
            <c:strRef>
              <c:f>'As vs BCs'!$B$6:$D$6</c:f>
              <c:strCache>
                <c:ptCount val="3"/>
                <c:pt idx="0">
                  <c:v>As</c:v>
                </c:pt>
                <c:pt idx="1">
                  <c:v>BCs</c:v>
                </c:pt>
                <c:pt idx="2">
                  <c:v>DF</c:v>
                </c:pt>
              </c:strCache>
            </c:strRef>
          </c:cat>
          <c:val>
            <c:numRef>
              <c:f>'As vs BCs'!$B$8:$D$8</c:f>
              <c:numCache>
                <c:formatCode>0</c:formatCode>
                <c:ptCount val="3"/>
                <c:pt idx="0">
                  <c:v>53.465346534653463</c:v>
                </c:pt>
                <c:pt idx="1">
                  <c:v>32.178217821782177</c:v>
                </c:pt>
                <c:pt idx="2">
                  <c:v>14.356435643564357</c:v>
                </c:pt>
              </c:numCache>
            </c:numRef>
          </c:val>
        </c:ser>
        <c:dLbls>
          <c:showLegendKey val="0"/>
          <c:showVal val="0"/>
          <c:showCatName val="0"/>
          <c:showSerName val="0"/>
          <c:showPercent val="0"/>
          <c:showBubbleSize val="0"/>
        </c:dLbls>
        <c:gapWidth val="219"/>
        <c:overlap val="-27"/>
        <c:axId val="200551000"/>
        <c:axId val="200551392"/>
      </c:barChart>
      <c:catAx>
        <c:axId val="20055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0551392"/>
        <c:crosses val="autoZero"/>
        <c:auto val="1"/>
        <c:lblAlgn val="ctr"/>
        <c:lblOffset val="100"/>
        <c:noMultiLvlLbl val="0"/>
      </c:catAx>
      <c:valAx>
        <c:axId val="200551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551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baseline="0" dirty="0" smtClean="0">
                <a:solidFill>
                  <a:srgbClr val="FFC000"/>
                </a:solidFill>
              </a:rPr>
              <a:t>Common </a:t>
            </a:r>
            <a:r>
              <a:rPr lang="en-US" sz="2400" b="1" baseline="0" dirty="0">
                <a:solidFill>
                  <a:srgbClr val="FFC000"/>
                </a:solidFill>
              </a:rPr>
              <a:t>Course </a:t>
            </a:r>
            <a:r>
              <a:rPr lang="en-US" sz="2400" b="1" baseline="0" dirty="0" smtClean="0">
                <a:solidFill>
                  <a:srgbClr val="FFC000"/>
                </a:solidFill>
              </a:rPr>
              <a:t>        Assessment </a:t>
            </a:r>
            <a:r>
              <a:rPr lang="en-US" sz="2400" b="1" baseline="0" dirty="0">
                <a:solidFill>
                  <a:srgbClr val="FFC000"/>
                </a:solidFill>
              </a:rPr>
              <a:t>Test</a:t>
            </a:r>
            <a:endParaRPr lang="en-US" sz="2400" b="1" dirty="0">
              <a:solidFill>
                <a:srgbClr val="FFC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'Proctored Final % by Course'!$A$51</c:f>
              <c:strCache>
                <c:ptCount val="1"/>
                <c:pt idx="0">
                  <c:v>No PASS</c:v>
                </c:pt>
              </c:strCache>
            </c:strRef>
          </c:tx>
          <c:spPr>
            <a:solidFill>
              <a:schemeClr val="accent2"/>
            </a:solidFill>
            <a:ln>
              <a:noFill/>
            </a:ln>
            <a:effectLst/>
          </c:spPr>
          <c:invertIfNegative val="0"/>
          <c:cat>
            <c:strRef>
              <c:f>'Proctored Final % by Course'!$B$50:$C$50</c:f>
              <c:strCache>
                <c:ptCount val="2"/>
                <c:pt idx="0">
                  <c:v>Lecture</c:v>
                </c:pt>
                <c:pt idx="1">
                  <c:v>Lab</c:v>
                </c:pt>
              </c:strCache>
            </c:strRef>
          </c:cat>
          <c:val>
            <c:numRef>
              <c:f>'Proctored Final % by Course'!$B$51:$C$51</c:f>
              <c:numCache>
                <c:formatCode>General</c:formatCode>
                <c:ptCount val="2"/>
                <c:pt idx="0">
                  <c:v>46.8</c:v>
                </c:pt>
                <c:pt idx="1">
                  <c:v>55.6</c:v>
                </c:pt>
              </c:numCache>
            </c:numRef>
          </c:val>
        </c:ser>
        <c:ser>
          <c:idx val="1"/>
          <c:order val="1"/>
          <c:tx>
            <c:strRef>
              <c:f>'Proctored Final % by Course'!$A$52</c:f>
              <c:strCache>
                <c:ptCount val="1"/>
                <c:pt idx="0">
                  <c:v>With PASS</c:v>
                </c:pt>
              </c:strCache>
            </c:strRef>
          </c:tx>
          <c:spPr>
            <a:solidFill>
              <a:schemeClr val="accent4"/>
            </a:solidFill>
            <a:ln>
              <a:noFill/>
            </a:ln>
            <a:effectLst/>
          </c:spPr>
          <c:invertIfNegative val="0"/>
          <c:cat>
            <c:strRef>
              <c:f>'Proctored Final % by Course'!$B$50:$C$50</c:f>
              <c:strCache>
                <c:ptCount val="2"/>
                <c:pt idx="0">
                  <c:v>Lecture</c:v>
                </c:pt>
                <c:pt idx="1">
                  <c:v>Lab</c:v>
                </c:pt>
              </c:strCache>
            </c:strRef>
          </c:cat>
          <c:val>
            <c:numRef>
              <c:f>'Proctored Final % by Course'!$B$52:$C$52</c:f>
              <c:numCache>
                <c:formatCode>General</c:formatCode>
                <c:ptCount val="2"/>
                <c:pt idx="0">
                  <c:v>52</c:v>
                </c:pt>
                <c:pt idx="1">
                  <c:v>56.4</c:v>
                </c:pt>
              </c:numCache>
            </c:numRef>
          </c:val>
        </c:ser>
        <c:dLbls>
          <c:showLegendKey val="0"/>
          <c:showVal val="0"/>
          <c:showCatName val="0"/>
          <c:showSerName val="0"/>
          <c:showPercent val="0"/>
          <c:showBubbleSize val="0"/>
        </c:dLbls>
        <c:gapWidth val="219"/>
        <c:overlap val="-27"/>
        <c:axId val="200303928"/>
        <c:axId val="200304320"/>
      </c:barChart>
      <c:catAx>
        <c:axId val="20030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304320"/>
        <c:crosses val="autoZero"/>
        <c:auto val="1"/>
        <c:lblAlgn val="ctr"/>
        <c:lblOffset val="100"/>
        <c:noMultiLvlLbl val="0"/>
      </c:catAx>
      <c:valAx>
        <c:axId val="20030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303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5E2CC-33DB-4F3F-B46A-BCF331C40674}"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8EEAD-27A5-4795-A141-133ACECB2A00}" type="slidenum">
              <a:rPr lang="en-US" smtClean="0"/>
              <a:t>‹#›</a:t>
            </a:fld>
            <a:endParaRPr lang="en-US"/>
          </a:p>
        </p:txBody>
      </p:sp>
    </p:spTree>
    <p:extLst>
      <p:ext uri="{BB962C8B-B14F-4D97-AF65-F5344CB8AC3E}">
        <p14:creationId xmlns:p14="http://schemas.microsoft.com/office/powerpoint/2010/main" val="126101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a:t>
            </a:r>
            <a:r>
              <a:rPr lang="en-US" baseline="0" dirty="0"/>
              <a:t> name is Ulrike Lahaise and I </a:t>
            </a:r>
            <a:r>
              <a:rPr lang="en-US" baseline="0" dirty="0" smtClean="0"/>
              <a:t>teach </a:t>
            </a:r>
            <a:r>
              <a:rPr lang="en-US" baseline="0" dirty="0"/>
              <a:t>Astronomy Online lectures and labs at GSU - Perimeter College’s Online Campus. </a:t>
            </a:r>
            <a:r>
              <a:rPr lang="en-US" baseline="0" dirty="0" smtClean="0"/>
              <a:t>Today</a:t>
            </a:r>
            <a:r>
              <a:rPr lang="en-US" baseline="0" dirty="0"/>
              <a:t>, I am talking about Pedagogic Challenges in Technology Intense, Quantitative Online Classes based on my </a:t>
            </a:r>
            <a:r>
              <a:rPr lang="en-US" baseline="0" dirty="0" smtClean="0"/>
              <a:t>experience with </a:t>
            </a:r>
            <a:r>
              <a:rPr lang="en-US" baseline="0" dirty="0"/>
              <a:t>online Astronomy labs for non-science majors. </a:t>
            </a:r>
            <a:r>
              <a:rPr lang="en-US" baseline="0" dirty="0" smtClean="0"/>
              <a:t>The </a:t>
            </a:r>
            <a:r>
              <a:rPr lang="en-US" baseline="0" dirty="0"/>
              <a:t>challenges my online students face are </a:t>
            </a:r>
            <a:r>
              <a:rPr lang="en-US" baseline="0" dirty="0" smtClean="0"/>
              <a:t>general ones, faced by all students new to science classes, such as lack of preparedness and negative attitudes about science, and specific ones based on the online mode. Those are the </a:t>
            </a:r>
            <a:r>
              <a:rPr lang="en-US" baseline="0" dirty="0"/>
              <a:t>asynchronous online format, the additional layer of personal technology, </a:t>
            </a:r>
            <a:r>
              <a:rPr lang="en-US" baseline="0" dirty="0" smtClean="0"/>
              <a:t>and work/life/school issues preventing them from taking </a:t>
            </a:r>
            <a:r>
              <a:rPr lang="en-US" baseline="0" dirty="0" err="1" smtClean="0"/>
              <a:t>ftf</a:t>
            </a:r>
            <a:r>
              <a:rPr lang="en-US" baseline="0" dirty="0" smtClean="0"/>
              <a:t> classes.</a:t>
            </a:r>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a:t>
            </a:fld>
            <a:endParaRPr lang="en-US"/>
          </a:p>
        </p:txBody>
      </p:sp>
    </p:spTree>
    <p:extLst>
      <p:ext uri="{BB962C8B-B14F-4D97-AF65-F5344CB8AC3E}">
        <p14:creationId xmlns:p14="http://schemas.microsoft.com/office/powerpoint/2010/main" val="177776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10</a:t>
            </a:fld>
            <a:endParaRPr lang="en-US"/>
          </a:p>
        </p:txBody>
      </p:sp>
    </p:spTree>
    <p:extLst>
      <p:ext uri="{BB962C8B-B14F-4D97-AF65-F5344CB8AC3E}">
        <p14:creationId xmlns:p14="http://schemas.microsoft.com/office/powerpoint/2010/main" val="274535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Dr. Jim Black, President &amp; CEO of SEM (Strategic Enrollment Management) Works, student</a:t>
            </a:r>
            <a:r>
              <a:rPr lang="en-US" sz="1200" baseline="0" dirty="0"/>
              <a:t> retention obstacles can be loosely grouped into general categories depending on how much of an impact the educational institution has on them. </a:t>
            </a:r>
          </a:p>
          <a:p>
            <a:endParaRPr lang="en-US" sz="1200" baseline="0" dirty="0"/>
          </a:p>
        </p:txBody>
      </p:sp>
      <p:sp>
        <p:nvSpPr>
          <p:cNvPr id="4" name="Slide Number Placeholder 3"/>
          <p:cNvSpPr>
            <a:spLocks noGrp="1"/>
          </p:cNvSpPr>
          <p:nvPr>
            <p:ph type="sldNum" sz="quarter" idx="10"/>
          </p:nvPr>
        </p:nvSpPr>
        <p:spPr/>
        <p:txBody>
          <a:bodyPr/>
          <a:lstStyle/>
          <a:p>
            <a:fld id="{6B08EEAD-27A5-4795-A141-133ACECB2A00}" type="slidenum">
              <a:rPr lang="en-US" smtClean="0"/>
              <a:t>11</a:t>
            </a:fld>
            <a:endParaRPr lang="en-US"/>
          </a:p>
        </p:txBody>
      </p:sp>
    </p:spTree>
    <p:extLst>
      <p:ext uri="{BB962C8B-B14F-4D97-AF65-F5344CB8AC3E}">
        <p14:creationId xmlns:p14="http://schemas.microsoft.com/office/powerpoint/2010/main" val="175398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12</a:t>
            </a:fld>
            <a:endParaRPr lang="en-US"/>
          </a:p>
        </p:txBody>
      </p:sp>
    </p:spTree>
    <p:extLst>
      <p:ext uri="{BB962C8B-B14F-4D97-AF65-F5344CB8AC3E}">
        <p14:creationId xmlns:p14="http://schemas.microsoft.com/office/powerpoint/2010/main" val="9083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13</a:t>
            </a:fld>
            <a:endParaRPr lang="en-US"/>
          </a:p>
        </p:txBody>
      </p:sp>
    </p:spTree>
    <p:extLst>
      <p:ext uri="{BB962C8B-B14F-4D97-AF65-F5344CB8AC3E}">
        <p14:creationId xmlns:p14="http://schemas.microsoft.com/office/powerpoint/2010/main" val="325352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15</a:t>
            </a:fld>
            <a:endParaRPr lang="en-US"/>
          </a:p>
        </p:txBody>
      </p:sp>
    </p:spTree>
    <p:extLst>
      <p:ext uri="{BB962C8B-B14F-4D97-AF65-F5344CB8AC3E}">
        <p14:creationId xmlns:p14="http://schemas.microsoft.com/office/powerpoint/2010/main" val="299528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16</a:t>
            </a:fld>
            <a:endParaRPr lang="en-US"/>
          </a:p>
        </p:txBody>
      </p:sp>
    </p:spTree>
    <p:extLst>
      <p:ext uri="{BB962C8B-B14F-4D97-AF65-F5344CB8AC3E}">
        <p14:creationId xmlns:p14="http://schemas.microsoft.com/office/powerpoint/2010/main" val="368485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quizzes w/o publicly</a:t>
            </a:r>
            <a:r>
              <a:rPr lang="en-US" baseline="0" dirty="0" smtClean="0"/>
              <a:t> available answer key </a:t>
            </a:r>
            <a:r>
              <a:rPr lang="en-US" baseline="0" dirty="0" smtClean="0">
                <a:sym typeface="Wingdings" panose="05000000000000000000" pitchFamily="2" charset="2"/>
              </a:rPr>
              <a:t> No effect on failing percentage but increases letter grades of passing students!</a:t>
            </a:r>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17</a:t>
            </a:fld>
            <a:endParaRPr lang="en-US"/>
          </a:p>
        </p:txBody>
      </p:sp>
    </p:spTree>
    <p:extLst>
      <p:ext uri="{BB962C8B-B14F-4D97-AF65-F5344CB8AC3E}">
        <p14:creationId xmlns:p14="http://schemas.microsoft.com/office/powerpoint/2010/main" val="380366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18</a:t>
            </a:fld>
            <a:endParaRPr lang="en-US"/>
          </a:p>
        </p:txBody>
      </p:sp>
    </p:spTree>
    <p:extLst>
      <p:ext uri="{BB962C8B-B14F-4D97-AF65-F5344CB8AC3E}">
        <p14:creationId xmlns:p14="http://schemas.microsoft.com/office/powerpoint/2010/main" val="297559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19</a:t>
            </a:fld>
            <a:endParaRPr lang="en-US"/>
          </a:p>
        </p:txBody>
      </p:sp>
    </p:spTree>
    <p:extLst>
      <p:ext uri="{BB962C8B-B14F-4D97-AF65-F5344CB8AC3E}">
        <p14:creationId xmlns:p14="http://schemas.microsoft.com/office/powerpoint/2010/main" val="11647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i="0" dirty="0"/>
          </a:p>
        </p:txBody>
      </p:sp>
      <p:sp>
        <p:nvSpPr>
          <p:cNvPr id="4" name="Slide Number Placeholder 3"/>
          <p:cNvSpPr>
            <a:spLocks noGrp="1"/>
          </p:cNvSpPr>
          <p:nvPr>
            <p:ph type="sldNum" sz="quarter" idx="10"/>
          </p:nvPr>
        </p:nvSpPr>
        <p:spPr/>
        <p:txBody>
          <a:bodyPr/>
          <a:lstStyle/>
          <a:p>
            <a:fld id="{6B08EEAD-27A5-4795-A141-133ACECB2A00}" type="slidenum">
              <a:rPr lang="en-US" smtClean="0"/>
              <a:t>2</a:t>
            </a:fld>
            <a:endParaRPr lang="en-US"/>
          </a:p>
        </p:txBody>
      </p:sp>
    </p:spTree>
    <p:extLst>
      <p:ext uri="{BB962C8B-B14F-4D97-AF65-F5344CB8AC3E}">
        <p14:creationId xmlns:p14="http://schemas.microsoft.com/office/powerpoint/2010/main" val="131523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3</a:t>
            </a:fld>
            <a:endParaRPr lang="en-US"/>
          </a:p>
        </p:txBody>
      </p:sp>
    </p:spTree>
    <p:extLst>
      <p:ext uri="{BB962C8B-B14F-4D97-AF65-F5344CB8AC3E}">
        <p14:creationId xmlns:p14="http://schemas.microsoft.com/office/powerpoint/2010/main" val="260654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there are general challenges that are </a:t>
            </a:r>
            <a:r>
              <a:rPr lang="en-US" dirty="0"/>
              <a:t>common to </a:t>
            </a:r>
            <a:r>
              <a:rPr lang="en-US" dirty="0" err="1"/>
              <a:t>ftf</a:t>
            </a:r>
            <a:r>
              <a:rPr lang="en-US" dirty="0"/>
              <a:t> and </a:t>
            </a:r>
            <a:r>
              <a:rPr lang="en-US" dirty="0" err="1"/>
              <a:t>ol</a:t>
            </a:r>
            <a:r>
              <a:rPr lang="en-US" dirty="0"/>
              <a:t> environments</a:t>
            </a:r>
            <a:r>
              <a:rPr lang="en-US" baseline="0" dirty="0"/>
              <a:t> but </a:t>
            </a:r>
            <a:r>
              <a:rPr lang="en-US" baseline="0" dirty="0" err="1"/>
              <a:t>ol</a:t>
            </a:r>
            <a:r>
              <a:rPr lang="en-US" baseline="0" dirty="0"/>
              <a:t> students have to deal with these alone, without immediate support from fellow students or instructor.</a:t>
            </a:r>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4</a:t>
            </a:fld>
            <a:endParaRPr lang="en-US"/>
          </a:p>
        </p:txBody>
      </p:sp>
    </p:spTree>
    <p:extLst>
      <p:ext uri="{BB962C8B-B14F-4D97-AF65-F5344CB8AC3E}">
        <p14:creationId xmlns:p14="http://schemas.microsoft.com/office/powerpoint/2010/main" val="155985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5</a:t>
            </a:fld>
            <a:endParaRPr lang="en-US"/>
          </a:p>
        </p:txBody>
      </p:sp>
    </p:spTree>
    <p:extLst>
      <p:ext uri="{BB962C8B-B14F-4D97-AF65-F5344CB8AC3E}">
        <p14:creationId xmlns:p14="http://schemas.microsoft.com/office/powerpoint/2010/main" val="283905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6</a:t>
            </a:fld>
            <a:endParaRPr lang="en-US"/>
          </a:p>
        </p:txBody>
      </p:sp>
    </p:spTree>
    <p:extLst>
      <p:ext uri="{BB962C8B-B14F-4D97-AF65-F5344CB8AC3E}">
        <p14:creationId xmlns:p14="http://schemas.microsoft.com/office/powerpoint/2010/main" val="338048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7</a:t>
            </a:fld>
            <a:endParaRPr lang="en-US"/>
          </a:p>
        </p:txBody>
      </p:sp>
    </p:spTree>
    <p:extLst>
      <p:ext uri="{BB962C8B-B14F-4D97-AF65-F5344CB8AC3E}">
        <p14:creationId xmlns:p14="http://schemas.microsoft.com/office/powerpoint/2010/main" val="135725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 </a:t>
            </a:r>
            <a:r>
              <a:rPr lang="en-US" baseline="0" dirty="0"/>
              <a:t>quote: </a:t>
            </a:r>
            <a:r>
              <a:rPr lang="en-US" sz="2800" i="1" dirty="0"/>
              <a:t>“Feels like I have already done a lab by just getting it to run!” </a:t>
            </a:r>
          </a:p>
          <a:p>
            <a:endParaRPr lang="en-US" baseline="0" dirty="0"/>
          </a:p>
        </p:txBody>
      </p:sp>
      <p:sp>
        <p:nvSpPr>
          <p:cNvPr id="4" name="Slide Number Placeholder 3"/>
          <p:cNvSpPr>
            <a:spLocks noGrp="1"/>
          </p:cNvSpPr>
          <p:nvPr>
            <p:ph type="sldNum" sz="quarter" idx="10"/>
          </p:nvPr>
        </p:nvSpPr>
        <p:spPr/>
        <p:txBody>
          <a:bodyPr/>
          <a:lstStyle/>
          <a:p>
            <a:fld id="{6B08EEAD-27A5-4795-A141-133ACECB2A00}" type="slidenum">
              <a:rPr lang="en-US" smtClean="0"/>
              <a:t>8</a:t>
            </a:fld>
            <a:endParaRPr lang="en-US"/>
          </a:p>
        </p:txBody>
      </p:sp>
    </p:spTree>
    <p:extLst>
      <p:ext uri="{BB962C8B-B14F-4D97-AF65-F5344CB8AC3E}">
        <p14:creationId xmlns:p14="http://schemas.microsoft.com/office/powerpoint/2010/main" val="135820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EEAD-27A5-4795-A141-133ACECB2A00}" type="slidenum">
              <a:rPr lang="en-US" smtClean="0"/>
              <a:t>9</a:t>
            </a:fld>
            <a:endParaRPr lang="en-US"/>
          </a:p>
        </p:txBody>
      </p:sp>
    </p:spTree>
    <p:extLst>
      <p:ext uri="{BB962C8B-B14F-4D97-AF65-F5344CB8AC3E}">
        <p14:creationId xmlns:p14="http://schemas.microsoft.com/office/powerpoint/2010/main" val="111324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D62E8B-3E0A-45CE-A936-44B0EC430DE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30193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62E8B-3E0A-45CE-A936-44B0EC430DE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346099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62E8B-3E0A-45CE-A936-44B0EC430DE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180426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62E8B-3E0A-45CE-A936-44B0EC430DE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24135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D62E8B-3E0A-45CE-A936-44B0EC430DEC}"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376667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D62E8B-3E0A-45CE-A936-44B0EC430DEC}"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322171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D62E8B-3E0A-45CE-A936-44B0EC430DEC}"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21371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D62E8B-3E0A-45CE-A936-44B0EC430DEC}"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353458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62E8B-3E0A-45CE-A936-44B0EC430DEC}"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11902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62E8B-3E0A-45CE-A936-44B0EC430DEC}"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412372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62E8B-3E0A-45CE-A936-44B0EC430DEC}"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3870B-DAF0-478B-BB32-BD83C2FE55A3}" type="slidenum">
              <a:rPr lang="en-US" smtClean="0"/>
              <a:t>‹#›</a:t>
            </a:fld>
            <a:endParaRPr lang="en-US"/>
          </a:p>
        </p:txBody>
      </p:sp>
    </p:spTree>
    <p:extLst>
      <p:ext uri="{BB962C8B-B14F-4D97-AF65-F5344CB8AC3E}">
        <p14:creationId xmlns:p14="http://schemas.microsoft.com/office/powerpoint/2010/main" val="94488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2E8B-3E0A-45CE-A936-44B0EC430DEC}"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3870B-DAF0-478B-BB32-BD83C2FE55A3}" type="slidenum">
              <a:rPr lang="en-US" smtClean="0"/>
              <a:t>‹#›</a:t>
            </a:fld>
            <a:endParaRPr lang="en-US"/>
          </a:p>
        </p:txBody>
      </p:sp>
    </p:spTree>
    <p:extLst>
      <p:ext uri="{BB962C8B-B14F-4D97-AF65-F5344CB8AC3E}">
        <p14:creationId xmlns:p14="http://schemas.microsoft.com/office/powerpoint/2010/main" val="36297019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mailto:ulahaise@gsu.edu"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www.facultyfocus.com/articles/teaching-professor-blog/three-questions-reframe-online-learning-conversation/#sthash.24UKvBIG.dpuf" TargetMode="External"/><Relationship Id="rId4" Type="http://schemas.openxmlformats.org/officeDocument/2006/relationships/hyperlink" Target="http://www.semwork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740" y="155849"/>
            <a:ext cx="10003278" cy="1367422"/>
          </a:xfrm>
        </p:spPr>
        <p:txBody>
          <a:bodyPr>
            <a:normAutofit/>
          </a:bodyPr>
          <a:lstStyle/>
          <a:p>
            <a:pPr algn="ctr"/>
            <a:r>
              <a:rPr lang="en-US" dirty="0">
                <a:latin typeface="Mufferaw" panose="03080602050302020201" pitchFamily="66" charset="0"/>
                <a:ea typeface="Adobe Gothic Std B" panose="020B0800000000000000" pitchFamily="34" charset="-128"/>
              </a:rPr>
              <a:t>Pedagogic Challenges in technology Intense, Quantitative Online Classes</a:t>
            </a:r>
            <a:endParaRPr lang="en-US" u="sng" dirty="0">
              <a:latin typeface="+mn-lt"/>
            </a:endParaRPr>
          </a:p>
        </p:txBody>
      </p:sp>
      <p:sp>
        <p:nvSpPr>
          <p:cNvPr id="3" name="Content Placeholder 2"/>
          <p:cNvSpPr>
            <a:spLocks noGrp="1"/>
          </p:cNvSpPr>
          <p:nvPr>
            <p:ph idx="1"/>
          </p:nvPr>
        </p:nvSpPr>
        <p:spPr>
          <a:xfrm>
            <a:off x="1753987" y="1523271"/>
            <a:ext cx="8558784" cy="3658329"/>
          </a:xfrm>
        </p:spPr>
        <p:txBody>
          <a:bodyPr>
            <a:normAutofit/>
          </a:bodyPr>
          <a:lstStyle/>
          <a:p>
            <a:pPr marL="0" indent="0">
              <a:buNone/>
            </a:pPr>
            <a:endParaRPr lang="en-US" sz="2400" dirty="0">
              <a:ea typeface="Adobe Gothic Std B" panose="020B0800000000000000" pitchFamily="34" charset="-128"/>
            </a:endParaRPr>
          </a:p>
          <a:p>
            <a:pPr marL="0" indent="0" algn="ctr">
              <a:buNone/>
            </a:pPr>
            <a:r>
              <a:rPr lang="en-US" dirty="0" smtClean="0">
                <a:latin typeface="Mufferaw" panose="03080602050302020201" pitchFamily="66" charset="0"/>
                <a:ea typeface="Adobe Gothic Std B" panose="020B0800000000000000" pitchFamily="34" charset="-128"/>
              </a:rPr>
              <a:t>American Association of Physics Teachers</a:t>
            </a:r>
            <a:endParaRPr lang="en-US" dirty="0">
              <a:latin typeface="Mufferaw" panose="03080602050302020201" pitchFamily="66" charset="0"/>
              <a:ea typeface="Adobe Gothic Std B" panose="020B0800000000000000" pitchFamily="34" charset="-128"/>
            </a:endParaRPr>
          </a:p>
          <a:p>
            <a:pPr marL="0" indent="0" algn="ctr">
              <a:buNone/>
            </a:pPr>
            <a:r>
              <a:rPr lang="en-US" i="1" dirty="0" smtClean="0">
                <a:latin typeface="Mufferaw" panose="03080602050302020201" pitchFamily="66" charset="0"/>
                <a:ea typeface="Adobe Gothic Std B" panose="020B0800000000000000" pitchFamily="34" charset="-128"/>
              </a:rPr>
              <a:t>Atlanta, February, 2017</a:t>
            </a:r>
            <a:endParaRPr lang="en-US" i="1" dirty="0">
              <a:latin typeface="Mufferaw" panose="03080602050302020201" pitchFamily="66" charset="0"/>
              <a:ea typeface="Adobe Gothic Std B" panose="020B0800000000000000" pitchFamily="34" charset="-128"/>
            </a:endParaRPr>
          </a:p>
          <a:p>
            <a:endParaRPr lang="en-US" sz="2400" dirty="0">
              <a:ea typeface="Adobe Gothic Std B" panose="020B0800000000000000" pitchFamily="34" charset="-128"/>
            </a:endParaRPr>
          </a:p>
          <a:p>
            <a:pPr marL="0" indent="0" algn="ctr">
              <a:buNone/>
            </a:pPr>
            <a:r>
              <a:rPr lang="en-US" sz="2400" b="1" dirty="0">
                <a:ea typeface="Adobe Gothic Std B" panose="020B0800000000000000" pitchFamily="34" charset="-128"/>
              </a:rPr>
              <a:t>By Ulrike </a:t>
            </a:r>
            <a:r>
              <a:rPr lang="en-US" sz="2400" b="1" dirty="0" err="1">
                <a:ea typeface="Adobe Gothic Std B" panose="020B0800000000000000" pitchFamily="34" charset="-128"/>
              </a:rPr>
              <a:t>Lahaise</a:t>
            </a:r>
            <a:endParaRPr lang="en-US" sz="2400" b="1" dirty="0">
              <a:ea typeface="Adobe Gothic Std B" panose="020B0800000000000000" pitchFamily="34" charset="-128"/>
            </a:endParaRPr>
          </a:p>
          <a:p>
            <a:pPr marL="0" indent="0" algn="ctr">
              <a:buNone/>
            </a:pPr>
            <a:r>
              <a:rPr lang="en-US" sz="2400" i="1" dirty="0">
                <a:ea typeface="Adobe Gothic Std B" panose="020B0800000000000000" pitchFamily="34" charset="-128"/>
              </a:rPr>
              <a:t>Associate Professor of Physics/Astronomy</a:t>
            </a:r>
          </a:p>
          <a:p>
            <a:pPr marL="0" indent="0" algn="ctr">
              <a:buNone/>
            </a:pPr>
            <a:r>
              <a:rPr lang="en-US" sz="2400" i="1" dirty="0">
                <a:ea typeface="Adobe Gothic Std B" panose="020B0800000000000000" pitchFamily="34" charset="-128"/>
              </a:rPr>
              <a:t>Georgia State University – Perimeter College/Online Campus</a:t>
            </a:r>
          </a:p>
          <a:p>
            <a:pPr marL="0" indent="0">
              <a:buNone/>
            </a:pPr>
            <a:endParaRPr lang="en-US" sz="2400" dirty="0">
              <a:ea typeface="Adobe Gothic Std B" panose="020B0800000000000000" pitchFamily="34" charset="-128"/>
            </a:endParaRPr>
          </a:p>
        </p:txBody>
      </p:sp>
      <p:pic>
        <p:nvPicPr>
          <p:cNvPr id="4" name="Picture 3"/>
          <p:cNvPicPr>
            <a:picLocks noChangeAspect="1"/>
          </p:cNvPicPr>
          <p:nvPr/>
        </p:nvPicPr>
        <p:blipFill>
          <a:blip r:embed="rId3"/>
          <a:stretch>
            <a:fillRect/>
          </a:stretch>
        </p:blipFill>
        <p:spPr>
          <a:xfrm>
            <a:off x="4723855" y="5181600"/>
            <a:ext cx="2619048" cy="1076190"/>
          </a:xfrm>
          <a:prstGeom prst="rect">
            <a:avLst/>
          </a:prstGeom>
        </p:spPr>
      </p:pic>
    </p:spTree>
    <p:extLst>
      <p:ext uri="{BB962C8B-B14F-4D97-AF65-F5344CB8AC3E}">
        <p14:creationId xmlns:p14="http://schemas.microsoft.com/office/powerpoint/2010/main" val="307075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82" y="215422"/>
            <a:ext cx="11873102" cy="1425499"/>
          </a:xfrm>
        </p:spPr>
        <p:txBody>
          <a:bodyPr>
            <a:normAutofit/>
          </a:bodyPr>
          <a:lstStyle/>
          <a:p>
            <a:r>
              <a:rPr lang="en-US" sz="4000" dirty="0" smtClean="0">
                <a:latin typeface="Mufferaw" panose="03080602050302020201" pitchFamily="66" charset="0"/>
              </a:rPr>
              <a:t>OL vs. FTF Common Course Assessment:                     </a:t>
            </a:r>
            <a:r>
              <a:rPr lang="en-US" sz="3600" b="1" dirty="0" smtClean="0">
                <a:latin typeface="+mn-lt"/>
              </a:rPr>
              <a:t>OL </a:t>
            </a:r>
            <a:r>
              <a:rPr lang="en-US" sz="3600" b="1" dirty="0">
                <a:latin typeface="+mn-lt"/>
              </a:rPr>
              <a:t>scores &gt;= FTF scores</a:t>
            </a:r>
            <a:endParaRPr lang="en-US" sz="3600" b="1" dirty="0"/>
          </a:p>
        </p:txBody>
      </p:sp>
      <p:sp>
        <p:nvSpPr>
          <p:cNvPr id="3" name="Content Placeholder 2"/>
          <p:cNvSpPr>
            <a:spLocks noGrp="1"/>
          </p:cNvSpPr>
          <p:nvPr>
            <p:ph idx="1"/>
          </p:nvPr>
        </p:nvSpPr>
        <p:spPr>
          <a:xfrm>
            <a:off x="207282" y="2009966"/>
            <a:ext cx="5226653" cy="4335415"/>
          </a:xfrm>
          <a:scene3d>
            <a:camera prst="orthographicFront"/>
            <a:lightRig rig="threePt" dir="t"/>
          </a:scene3d>
          <a:sp3d>
            <a:bevelT/>
          </a:sp3d>
        </p:spPr>
        <p:txBody>
          <a:bodyPr>
            <a:normAutofit/>
          </a:bodyPr>
          <a:lstStyle/>
          <a:p>
            <a:r>
              <a:rPr lang="en-US" sz="3200" b="1" u="sng" dirty="0"/>
              <a:t>But:</a:t>
            </a:r>
            <a:r>
              <a:rPr lang="en-US" sz="3200" dirty="0"/>
              <a:t> persisting OL students                                                                    score </a:t>
            </a:r>
            <a:r>
              <a:rPr lang="en-US" sz="3200" dirty="0" smtClean="0"/>
              <a:t>&gt;= FTF students!</a:t>
            </a:r>
            <a:endParaRPr lang="en-US" sz="3200" dirty="0"/>
          </a:p>
          <a:p>
            <a:pPr marL="228600" lvl="1">
              <a:spcBef>
                <a:spcPts val="1000"/>
              </a:spcBef>
            </a:pPr>
            <a:r>
              <a:rPr lang="en-US" sz="3200" b="1" dirty="0">
                <a:solidFill>
                  <a:srgbClr val="FFC000"/>
                </a:solidFill>
              </a:rPr>
              <a:t>Why do OL lab students drop out/fail </a:t>
            </a:r>
            <a:r>
              <a:rPr lang="en-US" sz="3200" b="1" dirty="0" smtClean="0">
                <a:solidFill>
                  <a:srgbClr val="FFC000"/>
                </a:solidFill>
              </a:rPr>
              <a:t>at </a:t>
            </a:r>
            <a:r>
              <a:rPr lang="en-US" sz="3200" b="1" dirty="0">
                <a:solidFill>
                  <a:srgbClr val="FFC000"/>
                </a:solidFill>
              </a:rPr>
              <a:t>higher </a:t>
            </a:r>
            <a:r>
              <a:rPr lang="en-US" sz="3200" b="1" dirty="0" smtClean="0">
                <a:solidFill>
                  <a:srgbClr val="FFC000"/>
                </a:solidFill>
              </a:rPr>
              <a:t>%?</a:t>
            </a:r>
            <a:endParaRPr lang="en-US" sz="3200" b="1" dirty="0">
              <a:solidFill>
                <a:srgbClr val="FFC000"/>
              </a:solidFill>
            </a:endParaRPr>
          </a:p>
          <a:p>
            <a:r>
              <a:rPr lang="en-US" sz="3200" b="1" dirty="0">
                <a:solidFill>
                  <a:schemeClr val="accent6">
                    <a:lumMod val="60000"/>
                    <a:lumOff val="40000"/>
                  </a:schemeClr>
                </a:solidFill>
              </a:rPr>
              <a:t>How </a:t>
            </a:r>
            <a:r>
              <a:rPr lang="en-US" sz="3200" b="1" dirty="0" smtClean="0">
                <a:solidFill>
                  <a:schemeClr val="accent6">
                    <a:lumMod val="60000"/>
                    <a:lumOff val="40000"/>
                  </a:schemeClr>
                </a:solidFill>
              </a:rPr>
              <a:t>to get </a:t>
            </a:r>
            <a:r>
              <a:rPr lang="en-US" sz="3200" b="1" dirty="0">
                <a:solidFill>
                  <a:schemeClr val="accent6">
                    <a:lumMod val="60000"/>
                    <a:lumOff val="40000"/>
                  </a:schemeClr>
                </a:solidFill>
              </a:rPr>
              <a:t>more OL lab students </a:t>
            </a:r>
            <a:r>
              <a:rPr lang="en-US" sz="3200" b="1" dirty="0" smtClean="0">
                <a:solidFill>
                  <a:schemeClr val="accent6">
                    <a:lumMod val="60000"/>
                    <a:lumOff val="40000"/>
                  </a:schemeClr>
                </a:solidFill>
              </a:rPr>
              <a:t>to </a:t>
            </a:r>
            <a:r>
              <a:rPr lang="en-US" sz="3200" b="1" dirty="0">
                <a:solidFill>
                  <a:schemeClr val="accent6">
                    <a:lumMod val="60000"/>
                    <a:lumOff val="40000"/>
                  </a:schemeClr>
                </a:solidFill>
              </a:rPr>
              <a:t>persist</a:t>
            </a:r>
            <a:r>
              <a:rPr lang="en-US" sz="3200" b="1" dirty="0" smtClean="0">
                <a:solidFill>
                  <a:schemeClr val="accent6">
                    <a:lumMod val="60000"/>
                    <a:lumOff val="40000"/>
                  </a:schemeClr>
                </a:solidFill>
              </a:rPr>
              <a:t>?</a:t>
            </a:r>
          </a:p>
          <a:p>
            <a:endParaRPr lang="en-US" sz="3200" b="1" dirty="0">
              <a:solidFill>
                <a:schemeClr val="accent6">
                  <a:lumMod val="60000"/>
                  <a:lumOff val="40000"/>
                </a:schemeClr>
              </a:solidFill>
            </a:endParaRPr>
          </a:p>
          <a:p>
            <a:pPr marL="0" indent="0">
              <a:buNone/>
            </a:pPr>
            <a:r>
              <a:rPr lang="en-US" sz="3200" b="1" i="1" dirty="0">
                <a:solidFill>
                  <a:schemeClr val="accent2">
                    <a:lumMod val="60000"/>
                    <a:lumOff val="40000"/>
                  </a:schemeClr>
                </a:solidFill>
                <a:sym typeface="Wingdings" panose="05000000000000000000" pitchFamily="2" charset="2"/>
              </a:rPr>
              <a:t> </a:t>
            </a:r>
            <a:r>
              <a:rPr lang="en-US" sz="3200" b="1" i="1" dirty="0">
                <a:solidFill>
                  <a:schemeClr val="accent2">
                    <a:lumMod val="60000"/>
                    <a:lumOff val="40000"/>
                  </a:schemeClr>
                </a:solidFill>
              </a:rPr>
              <a:t>Retention Question!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666" y="1387728"/>
            <a:ext cx="6078029" cy="1511948"/>
          </a:xfrm>
          <a:prstGeom prst="rect">
            <a:avLst/>
          </a:prstGeom>
        </p:spPr>
      </p:pic>
      <p:pic>
        <p:nvPicPr>
          <p:cNvPr id="6" name="Picture 5"/>
          <p:cNvPicPr>
            <a:picLocks noChangeAspect="1"/>
          </p:cNvPicPr>
          <p:nvPr/>
        </p:nvPicPr>
        <p:blipFill>
          <a:blip r:embed="rId4"/>
          <a:stretch>
            <a:fillRect/>
          </a:stretch>
        </p:blipFill>
        <p:spPr>
          <a:xfrm>
            <a:off x="7540051" y="4158432"/>
            <a:ext cx="4540333" cy="25988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498" y="3396166"/>
            <a:ext cx="2839018" cy="2345926"/>
          </a:xfrm>
          <a:prstGeom prst="rect">
            <a:avLst/>
          </a:prstGeom>
        </p:spPr>
      </p:pic>
      <p:sp>
        <p:nvSpPr>
          <p:cNvPr id="5" name="TextBox 4"/>
          <p:cNvSpPr txBox="1"/>
          <p:nvPr/>
        </p:nvSpPr>
        <p:spPr>
          <a:xfrm>
            <a:off x="5849588" y="2921688"/>
            <a:ext cx="3613068" cy="369332"/>
          </a:xfrm>
          <a:prstGeom prst="rect">
            <a:avLst/>
          </a:prstGeom>
          <a:noFill/>
        </p:spPr>
        <p:txBody>
          <a:bodyPr wrap="square" rtlCol="0">
            <a:spAutoFit/>
          </a:bodyPr>
          <a:lstStyle/>
          <a:p>
            <a:r>
              <a:rPr lang="en-US" b="1" i="1" dirty="0"/>
              <a:t>Note:</a:t>
            </a:r>
            <a:r>
              <a:rPr lang="en-US" dirty="0"/>
              <a:t> </a:t>
            </a:r>
            <a:r>
              <a:rPr lang="en-US" dirty="0" smtClean="0"/>
              <a:t>not </a:t>
            </a:r>
            <a:r>
              <a:rPr lang="en-US" dirty="0"/>
              <a:t>all sections participated</a:t>
            </a:r>
          </a:p>
        </p:txBody>
      </p:sp>
      <p:sp>
        <p:nvSpPr>
          <p:cNvPr id="8" name="Oval 7"/>
          <p:cNvSpPr/>
          <p:nvPr/>
        </p:nvSpPr>
        <p:spPr>
          <a:xfrm>
            <a:off x="7373437" y="1766747"/>
            <a:ext cx="1186159" cy="12533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33973" y="1782957"/>
            <a:ext cx="1186159" cy="12208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345723" y="2421229"/>
            <a:ext cx="1981052" cy="2318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345723" y="2362966"/>
            <a:ext cx="5241588" cy="3943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16152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27" y="0"/>
            <a:ext cx="12041746" cy="1121504"/>
          </a:xfrm>
        </p:spPr>
        <p:txBody>
          <a:bodyPr>
            <a:normAutofit fontScale="90000"/>
          </a:bodyPr>
          <a:lstStyle/>
          <a:p>
            <a:r>
              <a:rPr lang="en-US" sz="4000" dirty="0">
                <a:latin typeface="Mufferaw" panose="03080602050302020201" pitchFamily="66" charset="0"/>
              </a:rPr>
              <a:t>General Student Retention Hurdles (SEM Works</a:t>
            </a:r>
            <a:r>
              <a:rPr lang="en-US" sz="4000" baseline="30000" dirty="0">
                <a:latin typeface="Mufferaw" panose="03080602050302020201" pitchFamily="66" charset="0"/>
              </a:rPr>
              <a:t>1</a:t>
            </a:r>
            <a:r>
              <a:rPr lang="en-US" sz="4000" dirty="0">
                <a:latin typeface="Mufferaw" panose="03080602050302020201" pitchFamily="66" charset="0"/>
              </a:rPr>
              <a:t>):                       </a:t>
            </a:r>
            <a:r>
              <a:rPr lang="en-US" sz="3600" b="1" dirty="0" smtClean="0">
                <a:latin typeface="+mn-lt"/>
              </a:rPr>
              <a:t>Instructor can only affect some: Engagement, Integration, Experience</a:t>
            </a:r>
            <a:endParaRPr lang="en-US" sz="3600" b="1" dirty="0">
              <a:latin typeface="+mn-lt"/>
            </a:endParaRPr>
          </a:p>
        </p:txBody>
      </p:sp>
      <p:sp>
        <p:nvSpPr>
          <p:cNvPr id="3" name="Content Placeholder 2"/>
          <p:cNvSpPr>
            <a:spLocks noGrp="1"/>
          </p:cNvSpPr>
          <p:nvPr>
            <p:ph idx="1"/>
          </p:nvPr>
        </p:nvSpPr>
        <p:spPr>
          <a:xfrm>
            <a:off x="75127" y="1484187"/>
            <a:ext cx="6796729" cy="4987236"/>
          </a:xfrm>
        </p:spPr>
        <p:txBody>
          <a:bodyPr>
            <a:normAutofit lnSpcReduction="10000"/>
          </a:bodyPr>
          <a:lstStyle/>
          <a:p>
            <a:pPr marL="0" indent="0">
              <a:buNone/>
            </a:pPr>
            <a:r>
              <a:rPr lang="en-US" sz="3200" b="1" i="1" dirty="0" smtClean="0">
                <a:sym typeface="Wingdings" panose="05000000000000000000" pitchFamily="2" charset="2"/>
              </a:rPr>
              <a:t>Retention hurdles</a:t>
            </a:r>
            <a:r>
              <a:rPr lang="en-US" sz="3200" b="1" i="1" dirty="0">
                <a:sym typeface="Wingdings" panose="05000000000000000000" pitchFamily="2" charset="2"/>
              </a:rPr>
              <a:t> </a:t>
            </a:r>
            <a:r>
              <a:rPr lang="en-US" sz="3200" b="1" i="1" dirty="0" smtClean="0">
                <a:sym typeface="Wingdings" panose="05000000000000000000" pitchFamily="2" charset="2"/>
              </a:rPr>
              <a:t>&amp; who impacts them</a:t>
            </a:r>
            <a:endParaRPr lang="en-US" sz="2400" b="1" dirty="0"/>
          </a:p>
          <a:p>
            <a:r>
              <a:rPr lang="en-US" sz="3000" i="1" u="sng" dirty="0"/>
              <a:t>Preparedness, motivation, </a:t>
            </a:r>
            <a:r>
              <a:rPr lang="en-US" sz="3000" i="1" u="sng" dirty="0" smtClean="0"/>
              <a:t>adjustment </a:t>
            </a:r>
            <a:r>
              <a:rPr lang="en-US" sz="3200" b="1" dirty="0">
                <a:solidFill>
                  <a:schemeClr val="accent2">
                    <a:lumMod val="60000"/>
                    <a:lumOff val="40000"/>
                  </a:schemeClr>
                </a:solidFill>
                <a:sym typeface="Wingdings" panose="05000000000000000000" pitchFamily="2" charset="2"/>
              </a:rPr>
              <a:t>(I)</a:t>
            </a:r>
            <a:r>
              <a:rPr lang="en-US" sz="3000" i="1" dirty="0" smtClean="0"/>
              <a:t>                </a:t>
            </a:r>
            <a:r>
              <a:rPr lang="en-US" sz="2400" i="1" dirty="0" smtClean="0"/>
              <a:t>                                                              </a:t>
            </a:r>
            <a:r>
              <a:rPr lang="en-US" sz="2400" dirty="0">
                <a:sym typeface="Wingdings" panose="05000000000000000000" pitchFamily="2" charset="2"/>
              </a:rPr>
              <a:t> high </a:t>
            </a:r>
            <a:r>
              <a:rPr lang="en-US" sz="2400" dirty="0" smtClean="0">
                <a:sym typeface="Wingdings" panose="05000000000000000000" pitchFamily="2" charset="2"/>
              </a:rPr>
              <a:t>students</a:t>
            </a:r>
            <a:r>
              <a:rPr lang="en-US" sz="2400" dirty="0">
                <a:sym typeface="Wingdings" panose="05000000000000000000" pitchFamily="2" charset="2"/>
              </a:rPr>
              <a:t>, medium </a:t>
            </a:r>
            <a:r>
              <a:rPr lang="en-US" sz="2400" dirty="0" smtClean="0">
                <a:sym typeface="Wingdings" panose="05000000000000000000" pitchFamily="2" charset="2"/>
              </a:rPr>
              <a:t>school</a:t>
            </a:r>
            <a:endParaRPr lang="en-US" sz="2400" b="1" dirty="0">
              <a:solidFill>
                <a:schemeClr val="accent2">
                  <a:lumMod val="60000"/>
                  <a:lumOff val="40000"/>
                </a:schemeClr>
              </a:solidFill>
              <a:sym typeface="Wingdings" panose="05000000000000000000" pitchFamily="2" charset="2"/>
            </a:endParaRPr>
          </a:p>
          <a:p>
            <a:r>
              <a:rPr lang="en-US" sz="3000" i="1" u="sng" dirty="0">
                <a:sym typeface="Wingdings" panose="05000000000000000000" pitchFamily="2" charset="2"/>
              </a:rPr>
              <a:t>Engagement, social &amp; </a:t>
            </a:r>
            <a:r>
              <a:rPr lang="en-US" sz="3000" i="1" u="sng" dirty="0" smtClean="0">
                <a:sym typeface="Wingdings" panose="05000000000000000000" pitchFamily="2" charset="2"/>
              </a:rPr>
              <a:t>acad. </a:t>
            </a:r>
            <a:r>
              <a:rPr lang="en-US" sz="3000" i="1" u="sng" dirty="0" err="1">
                <a:sym typeface="Wingdings" panose="05000000000000000000" pitchFamily="2" charset="2"/>
              </a:rPr>
              <a:t>integr</a:t>
            </a:r>
            <a:r>
              <a:rPr lang="en-US" sz="3000" i="1" u="sng" dirty="0" smtClean="0">
                <a:sym typeface="Wingdings" panose="05000000000000000000" pitchFamily="2" charset="2"/>
              </a:rPr>
              <a:t>. </a:t>
            </a:r>
            <a:r>
              <a:rPr lang="en-US" sz="3200" b="1" dirty="0">
                <a:solidFill>
                  <a:schemeClr val="accent2">
                    <a:lumMod val="60000"/>
                    <a:lumOff val="40000"/>
                  </a:schemeClr>
                </a:solidFill>
                <a:sym typeface="Wingdings" panose="05000000000000000000" pitchFamily="2" charset="2"/>
              </a:rPr>
              <a:t>(</a:t>
            </a:r>
            <a:r>
              <a:rPr lang="en-US" sz="3200" b="1" dirty="0" smtClean="0">
                <a:solidFill>
                  <a:schemeClr val="accent2">
                    <a:lumMod val="60000"/>
                    <a:lumOff val="40000"/>
                  </a:schemeClr>
                </a:solidFill>
                <a:sym typeface="Wingdings" panose="05000000000000000000" pitchFamily="2" charset="2"/>
              </a:rPr>
              <a:t>II)</a:t>
            </a:r>
            <a:r>
              <a:rPr lang="en-US" sz="3000" i="1" dirty="0" smtClean="0">
                <a:sym typeface="Wingdings" panose="05000000000000000000" pitchFamily="2" charset="2"/>
              </a:rPr>
              <a:t>                                                                         </a:t>
            </a:r>
            <a:r>
              <a:rPr lang="en-US" sz="2400" dirty="0">
                <a:sym typeface="Wingdings" panose="05000000000000000000" pitchFamily="2" charset="2"/>
              </a:rPr>
              <a:t> high </a:t>
            </a:r>
            <a:r>
              <a:rPr lang="en-US" sz="2400" dirty="0" smtClean="0">
                <a:sym typeface="Wingdings" panose="05000000000000000000" pitchFamily="2" charset="2"/>
              </a:rPr>
              <a:t>students </a:t>
            </a:r>
            <a:r>
              <a:rPr lang="en-US" sz="2400" dirty="0">
                <a:sym typeface="Wingdings" panose="05000000000000000000" pitchFamily="2" charset="2"/>
              </a:rPr>
              <a:t>and </a:t>
            </a:r>
            <a:r>
              <a:rPr lang="en-US" sz="2400" dirty="0" smtClean="0">
                <a:sym typeface="Wingdings" panose="05000000000000000000" pitchFamily="2" charset="2"/>
              </a:rPr>
              <a:t>school</a:t>
            </a:r>
            <a:endParaRPr lang="en-US" sz="2400" b="1" i="1" dirty="0" smtClean="0">
              <a:solidFill>
                <a:schemeClr val="accent2">
                  <a:lumMod val="60000"/>
                  <a:lumOff val="40000"/>
                </a:schemeClr>
              </a:solidFill>
              <a:sym typeface="Wingdings" panose="05000000000000000000" pitchFamily="2" charset="2"/>
            </a:endParaRPr>
          </a:p>
          <a:p>
            <a:r>
              <a:rPr lang="en-US" sz="3000" i="1" u="sng" dirty="0" smtClean="0">
                <a:sym typeface="Wingdings" panose="05000000000000000000" pitchFamily="2" charset="2"/>
              </a:rPr>
              <a:t>Experience </a:t>
            </a:r>
            <a:r>
              <a:rPr lang="en-US" sz="3200" b="1" dirty="0">
                <a:solidFill>
                  <a:schemeClr val="accent2">
                    <a:lumMod val="60000"/>
                    <a:lumOff val="40000"/>
                  </a:schemeClr>
                </a:solidFill>
                <a:sym typeface="Wingdings" panose="05000000000000000000" pitchFamily="2" charset="2"/>
              </a:rPr>
              <a:t>(III)</a:t>
            </a:r>
            <a:r>
              <a:rPr lang="en-US" sz="3000" i="1" u="sng" dirty="0" smtClean="0">
                <a:sym typeface="Wingdings" panose="05000000000000000000" pitchFamily="2" charset="2"/>
              </a:rPr>
              <a:t>   </a:t>
            </a:r>
            <a:r>
              <a:rPr lang="en-US" sz="3000" i="1" dirty="0" smtClean="0">
                <a:sym typeface="Wingdings" panose="05000000000000000000" pitchFamily="2" charset="2"/>
              </a:rPr>
              <a:t>                                                                                                                      </a:t>
            </a:r>
            <a:r>
              <a:rPr lang="en-US" sz="2400" dirty="0" smtClean="0">
                <a:sym typeface="Wingdings" panose="05000000000000000000" pitchFamily="2" charset="2"/>
              </a:rPr>
              <a:t> medium students, high school</a:t>
            </a:r>
            <a:endParaRPr lang="en-US" sz="2400" b="1" i="1" dirty="0" smtClean="0">
              <a:solidFill>
                <a:schemeClr val="accent2">
                  <a:lumMod val="60000"/>
                  <a:lumOff val="40000"/>
                </a:schemeClr>
              </a:solidFill>
              <a:sym typeface="Wingdings" panose="05000000000000000000" pitchFamily="2" charset="2"/>
            </a:endParaRPr>
          </a:p>
          <a:p>
            <a:r>
              <a:rPr lang="en-US" sz="3000" i="1" u="sng" dirty="0" smtClean="0">
                <a:sym typeface="Wingdings" panose="05000000000000000000" pitchFamily="2" charset="2"/>
              </a:rPr>
              <a:t>Life Circumstances </a:t>
            </a:r>
            <a:r>
              <a:rPr lang="en-US" sz="3200" b="1" dirty="0">
                <a:solidFill>
                  <a:schemeClr val="accent2">
                    <a:lumMod val="60000"/>
                    <a:lumOff val="40000"/>
                  </a:schemeClr>
                </a:solidFill>
                <a:sym typeface="Wingdings" panose="05000000000000000000" pitchFamily="2" charset="2"/>
              </a:rPr>
              <a:t>(IV)</a:t>
            </a:r>
            <a:endParaRPr lang="en-US" sz="3000" i="1" u="sng" dirty="0" smtClean="0">
              <a:sym typeface="Wingdings" panose="05000000000000000000" pitchFamily="2" charset="2"/>
            </a:endParaRPr>
          </a:p>
          <a:p>
            <a:pPr marL="0" indent="0">
              <a:buNone/>
            </a:pPr>
            <a:r>
              <a:rPr lang="en-US" sz="2400" dirty="0" smtClean="0">
                <a:sym typeface="Wingdings" panose="05000000000000000000" pitchFamily="2" charset="2"/>
              </a:rPr>
              <a:t>   </a:t>
            </a:r>
            <a:r>
              <a:rPr lang="en-US" sz="2400" dirty="0">
                <a:sym typeface="Wingdings" panose="05000000000000000000" pitchFamily="2" charset="2"/>
              </a:rPr>
              <a:t> limited </a:t>
            </a:r>
            <a:r>
              <a:rPr lang="en-US" sz="2400" dirty="0" smtClean="0">
                <a:sym typeface="Wingdings" panose="05000000000000000000" pitchFamily="2" charset="2"/>
              </a:rPr>
              <a:t>students</a:t>
            </a:r>
            <a:r>
              <a:rPr lang="en-US" sz="2400" dirty="0">
                <a:sym typeface="Wingdings" panose="05000000000000000000" pitchFamily="2" charset="2"/>
              </a:rPr>
              <a:t>, low </a:t>
            </a:r>
            <a:r>
              <a:rPr lang="en-US" sz="2400" dirty="0" smtClean="0">
                <a:sym typeface="Wingdings" panose="05000000000000000000" pitchFamily="2" charset="2"/>
              </a:rPr>
              <a:t>school</a:t>
            </a:r>
            <a:endParaRPr lang="en-US" sz="2400" b="1" i="1" dirty="0">
              <a:solidFill>
                <a:schemeClr val="accent2">
                  <a:lumMod val="60000"/>
                  <a:lumOff val="40000"/>
                </a:schemeClr>
              </a:solidFill>
              <a:sym typeface="Wingdings" panose="05000000000000000000" pitchFamily="2" charset="2"/>
            </a:endParaRPr>
          </a:p>
          <a:p>
            <a:r>
              <a:rPr lang="en-US" sz="3000" b="1" i="1" u="sng" dirty="0">
                <a:solidFill>
                  <a:schemeClr val="accent6">
                    <a:lumMod val="60000"/>
                    <a:lumOff val="40000"/>
                  </a:schemeClr>
                </a:solidFill>
                <a:sym typeface="Wingdings" panose="05000000000000000000" pitchFamily="2" charset="2"/>
              </a:rPr>
              <a:t>Instructor </a:t>
            </a:r>
            <a:r>
              <a:rPr lang="en-US" sz="3000" b="1" i="1" u="sng" dirty="0" smtClean="0">
                <a:solidFill>
                  <a:schemeClr val="accent6">
                    <a:lumMod val="60000"/>
                    <a:lumOff val="40000"/>
                  </a:schemeClr>
                </a:solidFill>
                <a:sym typeface="Wingdings" panose="05000000000000000000" pitchFamily="2" charset="2"/>
              </a:rPr>
              <a:t>Influence</a:t>
            </a:r>
            <a:r>
              <a:rPr lang="en-US" sz="3000" b="1" i="1" dirty="0" smtClean="0">
                <a:solidFill>
                  <a:schemeClr val="accent6">
                    <a:lumMod val="60000"/>
                    <a:lumOff val="40000"/>
                  </a:schemeClr>
                </a:solidFill>
                <a:sym typeface="Wingdings" panose="05000000000000000000" pitchFamily="2" charset="2"/>
              </a:rPr>
              <a:t> </a:t>
            </a:r>
            <a:r>
              <a:rPr lang="en-US" sz="3000" b="1" i="1" dirty="0" smtClean="0">
                <a:solidFill>
                  <a:schemeClr val="accent2">
                    <a:lumMod val="60000"/>
                    <a:lumOff val="40000"/>
                  </a:schemeClr>
                </a:solidFill>
                <a:sym typeface="Wingdings" panose="05000000000000000000" pitchFamily="2" charset="2"/>
              </a:rPr>
              <a:t>(II), (III)                    </a:t>
            </a:r>
            <a:r>
              <a:rPr lang="en-US" b="1" i="1" dirty="0" smtClean="0">
                <a:solidFill>
                  <a:schemeClr val="accent2">
                    <a:lumMod val="60000"/>
                    <a:lumOff val="40000"/>
                  </a:schemeClr>
                </a:solidFill>
                <a:sym typeface="Wingdings" panose="05000000000000000000" pitchFamily="2" charset="2"/>
              </a:rPr>
              <a:t>                                                              </a:t>
            </a:r>
            <a:r>
              <a:rPr lang="en-US" sz="2400" b="1" dirty="0" smtClean="0">
                <a:solidFill>
                  <a:schemeClr val="accent6">
                    <a:lumMod val="60000"/>
                    <a:lumOff val="40000"/>
                  </a:schemeClr>
                </a:solidFill>
                <a:sym typeface="Wingdings" panose="05000000000000000000" pitchFamily="2" charset="2"/>
              </a:rPr>
              <a:t> </a:t>
            </a:r>
            <a:r>
              <a:rPr lang="en-US" sz="2400" b="1" dirty="0">
                <a:solidFill>
                  <a:schemeClr val="accent6">
                    <a:lumMod val="60000"/>
                    <a:lumOff val="40000"/>
                  </a:schemeClr>
                </a:solidFill>
                <a:sym typeface="Wingdings" panose="05000000000000000000" pitchFamily="2" charset="2"/>
              </a:rPr>
              <a:t>teaching method, class environment</a:t>
            </a:r>
          </a:p>
        </p:txBody>
      </p:sp>
      <p:pic>
        <p:nvPicPr>
          <p:cNvPr id="6" name="Picture 5"/>
          <p:cNvPicPr>
            <a:picLocks noChangeAspect="1"/>
          </p:cNvPicPr>
          <p:nvPr/>
        </p:nvPicPr>
        <p:blipFill>
          <a:blip r:embed="rId3"/>
          <a:stretch>
            <a:fillRect/>
          </a:stretch>
        </p:blipFill>
        <p:spPr>
          <a:xfrm>
            <a:off x="6705600" y="1796717"/>
            <a:ext cx="5411273" cy="4995768"/>
          </a:xfrm>
          <a:prstGeom prst="rect">
            <a:avLst/>
          </a:prstGeom>
        </p:spPr>
      </p:pic>
      <p:pic>
        <p:nvPicPr>
          <p:cNvPr id="5" name="Picture 4"/>
          <p:cNvPicPr>
            <a:picLocks noChangeAspect="1"/>
          </p:cNvPicPr>
          <p:nvPr/>
        </p:nvPicPr>
        <p:blipFill>
          <a:blip r:embed="rId4"/>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22576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90152"/>
            <a:ext cx="11900079" cy="1090936"/>
          </a:xfrm>
        </p:spPr>
        <p:txBody>
          <a:bodyPr>
            <a:normAutofit/>
          </a:bodyPr>
          <a:lstStyle/>
          <a:p>
            <a:r>
              <a:rPr lang="en-US" sz="3600" b="1" i="1" dirty="0">
                <a:latin typeface="Mufferaw" panose="03080602050302020201" pitchFamily="66" charset="0"/>
              </a:rPr>
              <a:t>Perimeter College’s </a:t>
            </a:r>
            <a:r>
              <a:rPr lang="en-US" sz="3600" b="1" i="1" dirty="0" smtClean="0">
                <a:latin typeface="Mufferaw" panose="03080602050302020201" pitchFamily="66" charset="0"/>
              </a:rPr>
              <a:t>student Population:                        </a:t>
            </a:r>
            <a:r>
              <a:rPr lang="en-US" sz="3200" b="1" dirty="0" smtClean="0">
                <a:latin typeface="+mn-lt"/>
              </a:rPr>
              <a:t>Non-Traditional &amp; High Risk of Attrition</a:t>
            </a:r>
            <a:endParaRPr lang="en-US" sz="3300" b="1" dirty="0">
              <a:latin typeface="+mn-lt"/>
            </a:endParaRPr>
          </a:p>
        </p:txBody>
      </p:sp>
      <p:sp>
        <p:nvSpPr>
          <p:cNvPr id="3" name="Content Placeholder 2"/>
          <p:cNvSpPr>
            <a:spLocks noGrp="1"/>
          </p:cNvSpPr>
          <p:nvPr>
            <p:ph idx="1"/>
          </p:nvPr>
        </p:nvSpPr>
        <p:spPr>
          <a:xfrm>
            <a:off x="167425" y="1308695"/>
            <a:ext cx="11900078" cy="5036687"/>
          </a:xfrm>
        </p:spPr>
        <p:txBody>
          <a:bodyPr>
            <a:normAutofit fontScale="92500"/>
          </a:bodyPr>
          <a:lstStyle/>
          <a:p>
            <a:r>
              <a:rPr lang="en-US" sz="3000" dirty="0" smtClean="0"/>
              <a:t>1</a:t>
            </a:r>
            <a:r>
              <a:rPr lang="en-US" sz="3000" baseline="30000" dirty="0" smtClean="0"/>
              <a:t>st</a:t>
            </a:r>
            <a:r>
              <a:rPr lang="en-US" sz="3000" dirty="0" smtClean="0"/>
              <a:t> year</a:t>
            </a:r>
            <a:r>
              <a:rPr lang="en-US" sz="3000" dirty="0"/>
              <a:t>, </a:t>
            </a:r>
            <a:r>
              <a:rPr lang="en-US" sz="3000" dirty="0" smtClean="0"/>
              <a:t>1</a:t>
            </a:r>
            <a:r>
              <a:rPr lang="en-US" sz="3000" baseline="30000" dirty="0" smtClean="0"/>
              <a:t>st</a:t>
            </a:r>
            <a:r>
              <a:rPr lang="en-US" sz="3000" dirty="0" smtClean="0"/>
              <a:t> generation</a:t>
            </a:r>
            <a:r>
              <a:rPr lang="en-US" sz="3000" dirty="0"/>
              <a:t>, learning support, minority, economically disadvantaged</a:t>
            </a:r>
          </a:p>
          <a:p>
            <a:pPr>
              <a:buFont typeface="Wingdings" panose="05000000000000000000" pitchFamily="2" charset="2"/>
              <a:buChar char="à"/>
            </a:pPr>
            <a:r>
              <a:rPr lang="en-US" sz="3000" b="1" i="1" dirty="0">
                <a:solidFill>
                  <a:srgbClr val="FFC000"/>
                </a:solidFill>
              </a:rPr>
              <a:t>Student success culture/strategies of utmost importance</a:t>
            </a:r>
          </a:p>
          <a:p>
            <a:r>
              <a:rPr lang="en-US" sz="3000" dirty="0"/>
              <a:t>Well designed </a:t>
            </a:r>
            <a:r>
              <a:rPr lang="en-US" sz="3000" b="1" dirty="0">
                <a:solidFill>
                  <a:schemeClr val="accent6">
                    <a:lumMod val="40000"/>
                    <a:lumOff val="60000"/>
                  </a:schemeClr>
                </a:solidFill>
              </a:rPr>
              <a:t>communication </a:t>
            </a:r>
            <a:r>
              <a:rPr lang="en-US" sz="3000" b="1" dirty="0" smtClean="0">
                <a:solidFill>
                  <a:schemeClr val="accent6">
                    <a:lumMod val="40000"/>
                    <a:lumOff val="60000"/>
                  </a:schemeClr>
                </a:solidFill>
              </a:rPr>
              <a:t>plan</a:t>
            </a:r>
            <a:endParaRPr lang="en-US" sz="3000" b="1" i="1" dirty="0">
              <a:solidFill>
                <a:schemeClr val="accent6">
                  <a:lumMod val="40000"/>
                  <a:lumOff val="60000"/>
                </a:schemeClr>
              </a:solidFill>
            </a:endParaRPr>
          </a:p>
          <a:p>
            <a:r>
              <a:rPr lang="en-US" sz="3000" b="1" dirty="0">
                <a:solidFill>
                  <a:schemeClr val="accent6">
                    <a:lumMod val="40000"/>
                    <a:lumOff val="60000"/>
                  </a:schemeClr>
                </a:solidFill>
              </a:rPr>
              <a:t>Flexible learning </a:t>
            </a:r>
            <a:r>
              <a:rPr lang="en-US" sz="3000" b="1" dirty="0" smtClean="0">
                <a:solidFill>
                  <a:schemeClr val="accent6">
                    <a:lumMod val="40000"/>
                    <a:lumOff val="60000"/>
                  </a:schemeClr>
                </a:solidFill>
              </a:rPr>
              <a:t>options </a:t>
            </a:r>
            <a:r>
              <a:rPr lang="en-US" sz="3000" dirty="0" smtClean="0"/>
              <a:t>for varied technology/life situations </a:t>
            </a:r>
          </a:p>
          <a:p>
            <a:r>
              <a:rPr lang="en-US" sz="3000" dirty="0" smtClean="0"/>
              <a:t>Variety of </a:t>
            </a:r>
            <a:r>
              <a:rPr lang="en-US" sz="3000" b="1" dirty="0" smtClean="0">
                <a:solidFill>
                  <a:schemeClr val="accent6">
                    <a:lumMod val="40000"/>
                    <a:lumOff val="60000"/>
                  </a:schemeClr>
                </a:solidFill>
              </a:rPr>
              <a:t>support materials/instructional modes</a:t>
            </a:r>
            <a:r>
              <a:rPr lang="en-US" sz="3000" b="1" dirty="0" smtClean="0">
                <a:solidFill>
                  <a:schemeClr val="accent6">
                    <a:lumMod val="60000"/>
                    <a:lumOff val="40000"/>
                  </a:schemeClr>
                </a:solidFill>
              </a:rPr>
              <a:t> </a:t>
            </a:r>
            <a:r>
              <a:rPr lang="en-US" sz="3000" dirty="0" smtClean="0"/>
              <a:t>for different learning styles</a:t>
            </a:r>
            <a:endParaRPr lang="en-US" sz="3000" b="1" i="1" dirty="0" smtClean="0">
              <a:solidFill>
                <a:schemeClr val="accent6">
                  <a:lumMod val="60000"/>
                  <a:lumOff val="40000"/>
                </a:schemeClr>
              </a:solidFill>
            </a:endParaRPr>
          </a:p>
          <a:p>
            <a:r>
              <a:rPr lang="en-US" sz="3000" b="1" dirty="0" smtClean="0">
                <a:solidFill>
                  <a:schemeClr val="accent6">
                    <a:lumMod val="40000"/>
                    <a:lumOff val="60000"/>
                  </a:schemeClr>
                </a:solidFill>
              </a:rPr>
              <a:t>Universal Design/accessibility</a:t>
            </a:r>
            <a:r>
              <a:rPr lang="en-US" sz="3000" dirty="0" smtClean="0"/>
              <a:t> principles</a:t>
            </a:r>
            <a:endParaRPr lang="en-US" sz="3000" b="1" i="1" dirty="0" smtClean="0">
              <a:solidFill>
                <a:schemeClr val="accent6">
                  <a:lumMod val="60000"/>
                  <a:lumOff val="40000"/>
                </a:schemeClr>
              </a:solidFill>
            </a:endParaRPr>
          </a:p>
          <a:p>
            <a:r>
              <a:rPr lang="en-US" sz="3000" b="1" i="1" u="sng" dirty="0" smtClean="0"/>
              <a:t>Meet students </a:t>
            </a:r>
            <a:r>
              <a:rPr lang="en-US" sz="3000" b="1" i="1" u="sng" dirty="0"/>
              <a:t>where they </a:t>
            </a:r>
            <a:r>
              <a:rPr lang="en-US" sz="3000" b="1" i="1" u="sng" dirty="0" smtClean="0"/>
              <a:t>are</a:t>
            </a:r>
            <a:endParaRPr lang="en-US" sz="3000" b="1" i="1" u="sng" dirty="0">
              <a:solidFill>
                <a:schemeClr val="accent6">
                  <a:lumMod val="60000"/>
                  <a:lumOff val="40000"/>
                </a:schemeClr>
              </a:solidFill>
            </a:endParaRPr>
          </a:p>
          <a:p>
            <a:pPr lvl="1"/>
            <a:r>
              <a:rPr lang="en-US" sz="2800" b="1" dirty="0" smtClean="0">
                <a:solidFill>
                  <a:schemeClr val="accent6">
                    <a:lumMod val="40000"/>
                    <a:lumOff val="60000"/>
                  </a:schemeClr>
                </a:solidFill>
              </a:rPr>
              <a:t>Coherent</a:t>
            </a:r>
            <a:r>
              <a:rPr lang="en-US" sz="2800" dirty="0" smtClean="0"/>
              <a:t> </a:t>
            </a:r>
            <a:r>
              <a:rPr lang="en-US" sz="2800" dirty="0"/>
              <a:t>course </a:t>
            </a:r>
            <a:r>
              <a:rPr lang="en-US" sz="2800" dirty="0" smtClean="0"/>
              <a:t>design; </a:t>
            </a:r>
            <a:r>
              <a:rPr lang="en-US" sz="2800" b="1" dirty="0">
                <a:solidFill>
                  <a:schemeClr val="accent6">
                    <a:lumMod val="40000"/>
                    <a:lumOff val="60000"/>
                  </a:schemeClr>
                </a:solidFill>
              </a:rPr>
              <a:t>targeted, consistent, well organized</a:t>
            </a:r>
            <a:r>
              <a:rPr lang="en-US" sz="2800" dirty="0"/>
              <a:t> </a:t>
            </a:r>
            <a:r>
              <a:rPr lang="en-US" sz="2800" dirty="0" smtClean="0"/>
              <a:t>materials</a:t>
            </a:r>
            <a:endParaRPr lang="en-US" sz="2800" dirty="0"/>
          </a:p>
          <a:p>
            <a:pPr lvl="1"/>
            <a:r>
              <a:rPr lang="en-US" sz="2800" b="1" dirty="0" smtClean="0">
                <a:solidFill>
                  <a:schemeClr val="accent6">
                    <a:lumMod val="40000"/>
                    <a:lumOff val="60000"/>
                  </a:schemeClr>
                </a:solidFill>
              </a:rPr>
              <a:t>“Safe to try on your own”</a:t>
            </a:r>
            <a:r>
              <a:rPr lang="en-US" sz="2800" dirty="0" smtClean="0"/>
              <a:t>, frequent </a:t>
            </a:r>
            <a:r>
              <a:rPr lang="en-US" sz="2800" b="1" dirty="0" smtClean="0">
                <a:solidFill>
                  <a:schemeClr val="accent6">
                    <a:lumMod val="40000"/>
                    <a:lumOff val="60000"/>
                  </a:schemeClr>
                </a:solidFill>
              </a:rPr>
              <a:t>peer interaction</a:t>
            </a:r>
            <a:r>
              <a:rPr lang="en-US" sz="2800" dirty="0" smtClean="0"/>
              <a:t>, individual </a:t>
            </a:r>
            <a:r>
              <a:rPr lang="en-US" sz="2800" b="1" dirty="0" smtClean="0">
                <a:solidFill>
                  <a:schemeClr val="accent6">
                    <a:lumMod val="40000"/>
                    <a:lumOff val="60000"/>
                  </a:schemeClr>
                </a:solidFill>
              </a:rPr>
              <a:t>teacher feedback </a:t>
            </a:r>
          </a:p>
          <a:p>
            <a:pPr marL="457200" lvl="1" indent="0">
              <a:buNone/>
            </a:pPr>
            <a:r>
              <a:rPr lang="en-US" sz="2800" b="1" i="1" dirty="0" smtClean="0">
                <a:solidFill>
                  <a:schemeClr val="accent2">
                    <a:lumMod val="60000"/>
                    <a:lumOff val="40000"/>
                  </a:schemeClr>
                </a:solidFill>
                <a:sym typeface="Wingdings" panose="05000000000000000000" pitchFamily="2" charset="2"/>
              </a:rPr>
              <a:t>  </a:t>
            </a:r>
            <a:r>
              <a:rPr lang="en-US" sz="2800" b="1" i="1" dirty="0">
                <a:solidFill>
                  <a:schemeClr val="accent2">
                    <a:lumMod val="60000"/>
                    <a:lumOff val="40000"/>
                  </a:schemeClr>
                </a:solidFill>
                <a:sym typeface="Wingdings" panose="05000000000000000000" pitchFamily="2" charset="2"/>
              </a:rPr>
              <a:t>student </a:t>
            </a:r>
            <a:r>
              <a:rPr lang="en-US" sz="2800" b="1" i="1" dirty="0" smtClean="0">
                <a:solidFill>
                  <a:schemeClr val="accent2">
                    <a:lumMod val="60000"/>
                    <a:lumOff val="40000"/>
                  </a:schemeClr>
                </a:solidFill>
                <a:sym typeface="Wingdings" panose="05000000000000000000" pitchFamily="2" charset="2"/>
              </a:rPr>
              <a:t>independence (skills &amp; confidence) will increase </a:t>
            </a:r>
            <a:r>
              <a:rPr lang="en-US" sz="2800" b="1" i="1" dirty="0">
                <a:solidFill>
                  <a:schemeClr val="accent2">
                    <a:lumMod val="60000"/>
                    <a:lumOff val="40000"/>
                  </a:schemeClr>
                </a:solidFill>
                <a:sym typeface="Wingdings" panose="05000000000000000000" pitchFamily="2" charset="2"/>
              </a:rPr>
              <a:t>over time</a:t>
            </a:r>
            <a:endParaRPr lang="en-US" sz="2800" b="1" i="1" dirty="0">
              <a:solidFill>
                <a:schemeClr val="accent2">
                  <a:lumMod val="60000"/>
                  <a:lumOff val="40000"/>
                </a:schemeClr>
              </a:solidFill>
            </a:endParaRPr>
          </a:p>
        </p:txBody>
      </p:sp>
      <p:pic>
        <p:nvPicPr>
          <p:cNvPr id="4" name="Picture 3"/>
          <p:cNvPicPr>
            <a:picLocks noChangeAspect="1"/>
          </p:cNvPicPr>
          <p:nvPr/>
        </p:nvPicPr>
        <p:blipFill>
          <a:blip r:embed="rId3"/>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11297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15" y="130524"/>
            <a:ext cx="10822876" cy="1379621"/>
          </a:xfrm>
        </p:spPr>
        <p:txBody>
          <a:bodyPr>
            <a:noAutofit/>
          </a:bodyPr>
          <a:lstStyle/>
          <a:p>
            <a:r>
              <a:rPr lang="en-US" sz="3600" dirty="0" err="1" smtClean="0">
                <a:latin typeface="Mufferaw" panose="03080602050302020201" pitchFamily="66" charset="0"/>
              </a:rPr>
              <a:t>Effectve</a:t>
            </a:r>
            <a:r>
              <a:rPr lang="en-US" sz="3600" dirty="0" smtClean="0">
                <a:latin typeface="Mufferaw" panose="03080602050302020201" pitchFamily="66" charset="0"/>
              </a:rPr>
              <a:t> Pedagogic Tool for FTF: </a:t>
            </a:r>
            <a:r>
              <a:rPr lang="en-US" sz="3600" b="1" dirty="0" smtClean="0">
                <a:latin typeface="+mn-lt"/>
              </a:rPr>
              <a:t>  Study </a:t>
            </a:r>
            <a:r>
              <a:rPr lang="en-US" sz="3600" b="1" dirty="0">
                <a:latin typeface="+mn-lt"/>
              </a:rPr>
              <a:t>G</a:t>
            </a:r>
            <a:r>
              <a:rPr lang="en-US" sz="3600" b="1" dirty="0" smtClean="0">
                <a:latin typeface="+mn-lt"/>
              </a:rPr>
              <a:t>roups </a:t>
            </a:r>
            <a:br>
              <a:rPr lang="en-US" sz="3600" b="1" dirty="0" smtClean="0">
                <a:latin typeface="+mn-lt"/>
              </a:rPr>
            </a:br>
            <a:r>
              <a:rPr lang="en-US" sz="3600" b="1" dirty="0" smtClean="0">
                <a:latin typeface="+mn-lt"/>
              </a:rPr>
              <a:t>BUT Feasible for asynchronous OL classes?</a:t>
            </a:r>
            <a:endParaRPr lang="en-US" sz="3600" b="1" dirty="0"/>
          </a:p>
        </p:txBody>
      </p:sp>
      <p:sp>
        <p:nvSpPr>
          <p:cNvPr id="3" name="Content Placeholder 2"/>
          <p:cNvSpPr>
            <a:spLocks noGrp="1"/>
          </p:cNvSpPr>
          <p:nvPr>
            <p:ph idx="1"/>
          </p:nvPr>
        </p:nvSpPr>
        <p:spPr>
          <a:xfrm>
            <a:off x="579415" y="1657230"/>
            <a:ext cx="7174508" cy="4849092"/>
          </a:xfrm>
        </p:spPr>
        <p:txBody>
          <a:bodyPr>
            <a:normAutofit/>
          </a:bodyPr>
          <a:lstStyle/>
          <a:p>
            <a:r>
              <a:rPr lang="en-US" sz="3200" dirty="0" smtClean="0"/>
              <a:t>Support: Social/Academic </a:t>
            </a:r>
            <a:r>
              <a:rPr lang="en-US" sz="3200" dirty="0"/>
              <a:t>integration, engagement, course experience</a:t>
            </a:r>
            <a:r>
              <a:rPr lang="en-US" sz="3200" b="1" i="1" dirty="0"/>
              <a:t> </a:t>
            </a:r>
            <a:r>
              <a:rPr lang="en-US" sz="3200" b="1" i="1" dirty="0">
                <a:solidFill>
                  <a:srgbClr val="3CF4A1"/>
                </a:solidFill>
              </a:rPr>
              <a:t>(II, III</a:t>
            </a:r>
            <a:r>
              <a:rPr lang="en-US" sz="3200" b="1" i="1" dirty="0" smtClean="0">
                <a:solidFill>
                  <a:srgbClr val="3CF4A1"/>
                </a:solidFill>
              </a:rPr>
              <a:t>)</a:t>
            </a:r>
            <a:endParaRPr lang="en-US" sz="2800" dirty="0">
              <a:sym typeface="Wingdings" panose="05000000000000000000" pitchFamily="2" charset="2"/>
            </a:endParaRPr>
          </a:p>
          <a:p>
            <a:r>
              <a:rPr lang="en-US" sz="3200" dirty="0" smtClean="0"/>
              <a:t>Study of 3 </a:t>
            </a:r>
            <a:r>
              <a:rPr lang="en-US" sz="3200" dirty="0"/>
              <a:t>semesters of voluntary </a:t>
            </a:r>
            <a:r>
              <a:rPr lang="en-US" sz="3200" dirty="0" smtClean="0"/>
              <a:t>student availability data</a:t>
            </a:r>
          </a:p>
          <a:p>
            <a:pPr lvl="1"/>
            <a:r>
              <a:rPr lang="en-US" sz="2800" b="1" dirty="0" smtClean="0">
                <a:solidFill>
                  <a:srgbClr val="FFC000"/>
                </a:solidFill>
              </a:rPr>
              <a:t>only </a:t>
            </a:r>
            <a:r>
              <a:rPr lang="en-US" sz="2800" b="1" dirty="0">
                <a:solidFill>
                  <a:srgbClr val="FFC000"/>
                </a:solidFill>
              </a:rPr>
              <a:t>20% </a:t>
            </a:r>
            <a:r>
              <a:rPr lang="en-US" sz="2800" b="1" dirty="0" smtClean="0">
                <a:solidFill>
                  <a:srgbClr val="FFC000"/>
                </a:solidFill>
              </a:rPr>
              <a:t>available for study groups</a:t>
            </a:r>
            <a:endParaRPr lang="en-US" sz="2800" dirty="0"/>
          </a:p>
          <a:p>
            <a:pPr lvl="1"/>
            <a:r>
              <a:rPr lang="en-US" sz="2800" dirty="0" smtClean="0"/>
              <a:t>Need 60+ students for several 4+ student groups to form consistently</a:t>
            </a:r>
          </a:p>
          <a:p>
            <a:pPr lvl="1"/>
            <a:r>
              <a:rPr lang="en-US" sz="2800" dirty="0" smtClean="0"/>
              <a:t>Standard starting #: 25 – 35 per class</a:t>
            </a:r>
          </a:p>
          <a:p>
            <a:pPr lvl="1"/>
            <a:r>
              <a:rPr lang="en-US" sz="2800" dirty="0">
                <a:solidFill>
                  <a:schemeClr val="accent6">
                    <a:lumMod val="60000"/>
                    <a:lumOff val="40000"/>
                  </a:schemeClr>
                </a:solidFill>
                <a:sym typeface="Wingdings" panose="05000000000000000000" pitchFamily="2" charset="2"/>
              </a:rPr>
              <a:t> </a:t>
            </a:r>
            <a:r>
              <a:rPr lang="en-US" sz="2800" b="1" i="1" dirty="0" smtClean="0">
                <a:solidFill>
                  <a:schemeClr val="accent6">
                    <a:lumMod val="60000"/>
                    <a:lumOff val="40000"/>
                  </a:schemeClr>
                </a:solidFill>
                <a:sym typeface="Wingdings" panose="05000000000000000000" pitchFamily="2" charset="2"/>
              </a:rPr>
              <a:t>One </a:t>
            </a:r>
            <a:r>
              <a:rPr lang="en-US" sz="2800" b="1" i="1" dirty="0" smtClean="0">
                <a:solidFill>
                  <a:schemeClr val="accent6">
                    <a:lumMod val="60000"/>
                    <a:lumOff val="40000"/>
                  </a:schemeClr>
                </a:solidFill>
              </a:rPr>
              <a:t>OL </a:t>
            </a:r>
            <a:r>
              <a:rPr lang="en-US" sz="2800" b="1" i="1" dirty="0">
                <a:solidFill>
                  <a:schemeClr val="accent6">
                    <a:lumMod val="60000"/>
                    <a:lumOff val="40000"/>
                  </a:schemeClr>
                </a:solidFill>
              </a:rPr>
              <a:t>campus </a:t>
            </a:r>
            <a:r>
              <a:rPr lang="en-US" sz="2800" b="1" i="1" dirty="0" smtClean="0">
                <a:solidFill>
                  <a:schemeClr val="accent6">
                    <a:lumMod val="60000"/>
                    <a:lumOff val="40000"/>
                  </a:schemeClr>
                </a:solidFill>
              </a:rPr>
              <a:t>resource </a:t>
            </a:r>
            <a:r>
              <a:rPr lang="en-US" sz="2800" b="1" i="1" dirty="0">
                <a:solidFill>
                  <a:schemeClr val="accent6">
                    <a:lumMod val="60000"/>
                    <a:lumOff val="40000"/>
                  </a:schemeClr>
                </a:solidFill>
              </a:rPr>
              <a:t>section</a:t>
            </a:r>
            <a:r>
              <a:rPr lang="en-US" sz="2800" dirty="0" smtClean="0">
                <a:solidFill>
                  <a:schemeClr val="accent6">
                    <a:lumMod val="60000"/>
                    <a:lumOff val="40000"/>
                  </a:schemeClr>
                </a:solidFill>
              </a:rPr>
              <a:t>?</a:t>
            </a:r>
          </a:p>
          <a:p>
            <a:pPr lvl="1"/>
            <a:r>
              <a:rPr lang="en-US" sz="2800" dirty="0" smtClean="0"/>
              <a:t>Study feasibility after GSU/GPC merger</a:t>
            </a:r>
            <a:endParaRPr lang="en-US" sz="2800" dirty="0"/>
          </a:p>
          <a:p>
            <a:pPr lvl="1"/>
            <a:endParaRPr lang="en-US" sz="2800" dirty="0" smtClean="0"/>
          </a:p>
          <a:p>
            <a:pPr lvl="1"/>
            <a:endParaRPr lang="en-US" sz="2800" dirty="0" smtClean="0"/>
          </a:p>
        </p:txBody>
      </p:sp>
      <p:pic>
        <p:nvPicPr>
          <p:cNvPr id="4" name="Picture 6" descr="http://newsroom.gpc.edu/sites/newsroom.gpc.edu/files/field/image/night%20classes%202%20done%20Aubrey%20Benjamin%2C%20josh%20Bean%20and%20Shawanda%20Shorter_2c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327" y="1607127"/>
            <a:ext cx="3299532" cy="2474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1129" y="4040258"/>
            <a:ext cx="3021162" cy="276999"/>
          </a:xfrm>
          <a:prstGeom prst="rect">
            <a:avLst/>
          </a:prstGeom>
          <a:noFill/>
        </p:spPr>
        <p:txBody>
          <a:bodyPr wrap="square" rtlCol="0">
            <a:spAutoFit/>
          </a:bodyPr>
          <a:lstStyle/>
          <a:p>
            <a:r>
              <a:rPr lang="en-US" sz="1200" dirty="0"/>
              <a:t>GPC students at Clarkston Campus, by Bill </a:t>
            </a:r>
            <a:r>
              <a:rPr lang="en-US" sz="1200" dirty="0" err="1"/>
              <a:t>Roa</a:t>
            </a:r>
            <a:endParaRPr lang="en-US" sz="1200" dirty="0"/>
          </a:p>
        </p:txBody>
      </p:sp>
      <p:pic>
        <p:nvPicPr>
          <p:cNvPr id="6" name="Picture 5"/>
          <p:cNvPicPr>
            <a:picLocks noChangeAspect="1"/>
          </p:cNvPicPr>
          <p:nvPr/>
        </p:nvPicPr>
        <p:blipFill>
          <a:blip r:embed="rId4"/>
          <a:stretch>
            <a:fillRect/>
          </a:stretch>
        </p:blipFill>
        <p:spPr>
          <a:xfrm>
            <a:off x="110836" y="6190990"/>
            <a:ext cx="1364942" cy="560867"/>
          </a:xfrm>
          <a:prstGeom prst="rect">
            <a:avLst/>
          </a:prstGeom>
        </p:spPr>
      </p:pic>
      <p:sp>
        <p:nvSpPr>
          <p:cNvPr id="7" name="TextBox 6"/>
          <p:cNvSpPr txBox="1"/>
          <p:nvPr/>
        </p:nvSpPr>
        <p:spPr>
          <a:xfrm>
            <a:off x="7509165" y="4805995"/>
            <a:ext cx="4197146" cy="1384995"/>
          </a:xfrm>
          <a:prstGeom prst="rect">
            <a:avLst/>
          </a:prstGeom>
          <a:solidFill>
            <a:schemeClr val="accent5">
              <a:lumMod val="20000"/>
              <a:lumOff val="80000"/>
            </a:schemeClr>
          </a:solidFill>
          <a:ln w="63500">
            <a:solidFill>
              <a:schemeClr val="bg1"/>
            </a:solidFill>
          </a:ln>
        </p:spPr>
        <p:txBody>
          <a:bodyPr wrap="square" rtlCol="0">
            <a:spAutoFit/>
          </a:bodyPr>
          <a:lstStyle/>
          <a:p>
            <a:r>
              <a:rPr lang="en-US" sz="2800" b="1" dirty="0">
                <a:solidFill>
                  <a:srgbClr val="C00000"/>
                </a:solidFill>
              </a:rPr>
              <a:t>Grand total students = 264</a:t>
            </a:r>
          </a:p>
          <a:p>
            <a:r>
              <a:rPr lang="en-US" sz="2800" b="1" dirty="0">
                <a:solidFill>
                  <a:srgbClr val="C00000"/>
                </a:solidFill>
              </a:rPr>
              <a:t>Available students = 52</a:t>
            </a:r>
          </a:p>
          <a:p>
            <a:r>
              <a:rPr lang="en-US" sz="2800" b="1" dirty="0" err="1">
                <a:solidFill>
                  <a:srgbClr val="C00000"/>
                </a:solidFill>
              </a:rPr>
              <a:t>Perc</a:t>
            </a:r>
            <a:r>
              <a:rPr lang="en-US" sz="2800" b="1" dirty="0">
                <a:solidFill>
                  <a:srgbClr val="C00000"/>
                </a:solidFill>
              </a:rPr>
              <a:t>. Available = 19.7 % </a:t>
            </a:r>
          </a:p>
        </p:txBody>
      </p:sp>
    </p:spTree>
    <p:extLst>
      <p:ext uri="{BB962C8B-B14F-4D97-AF65-F5344CB8AC3E}">
        <p14:creationId xmlns:p14="http://schemas.microsoft.com/office/powerpoint/2010/main" val="12077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365125"/>
            <a:ext cx="11457709" cy="1325563"/>
          </a:xfrm>
        </p:spPr>
        <p:txBody>
          <a:bodyPr>
            <a:normAutofit/>
          </a:bodyPr>
          <a:lstStyle/>
          <a:p>
            <a:r>
              <a:rPr lang="en-US" dirty="0" smtClean="0">
                <a:latin typeface="Mufferaw" panose="03080602050302020201" pitchFamily="66" charset="0"/>
              </a:rPr>
              <a:t>method to Reach All Students Regularly:  </a:t>
            </a:r>
            <a:r>
              <a:rPr lang="en-US" b="1" dirty="0" smtClean="0">
                <a:latin typeface="+mn-lt"/>
              </a:rPr>
              <a:t>Individualized Performance Alerts Starting Early</a:t>
            </a:r>
            <a:endParaRPr lang="en-US" dirty="0">
              <a:latin typeface="+mn-lt"/>
            </a:endParaRPr>
          </a:p>
        </p:txBody>
      </p:sp>
      <p:sp>
        <p:nvSpPr>
          <p:cNvPr id="3" name="Content Placeholder 2"/>
          <p:cNvSpPr>
            <a:spLocks noGrp="1"/>
          </p:cNvSpPr>
          <p:nvPr>
            <p:ph idx="1"/>
          </p:nvPr>
        </p:nvSpPr>
        <p:spPr>
          <a:xfrm>
            <a:off x="692727" y="1839652"/>
            <a:ext cx="10709564" cy="4351338"/>
          </a:xfrm>
        </p:spPr>
        <p:txBody>
          <a:bodyPr>
            <a:normAutofit/>
          </a:bodyPr>
          <a:lstStyle/>
          <a:p>
            <a:pPr marL="0" indent="0">
              <a:buNone/>
            </a:pPr>
            <a:r>
              <a:rPr lang="en-US" sz="3200" i="1" dirty="0" smtClean="0"/>
              <a:t>In EACH class students receive regular alerts for scores &lt; 70% on performance assessment criteria </a:t>
            </a:r>
          </a:p>
          <a:p>
            <a:r>
              <a:rPr lang="en-US" dirty="0" smtClean="0"/>
              <a:t>first alert </a:t>
            </a:r>
            <a:r>
              <a:rPr lang="en-US" b="1" dirty="0" smtClean="0">
                <a:solidFill>
                  <a:schemeClr val="accent6">
                    <a:lumMod val="40000"/>
                    <a:lumOff val="60000"/>
                  </a:schemeClr>
                </a:solidFill>
              </a:rPr>
              <a:t>at 3 – 4 weeks, </a:t>
            </a:r>
            <a:r>
              <a:rPr lang="en-US" dirty="0" smtClean="0"/>
              <a:t>following </a:t>
            </a:r>
            <a:r>
              <a:rPr lang="en-US" dirty="0"/>
              <a:t>alerts before midpoint (</a:t>
            </a:r>
            <a:r>
              <a:rPr lang="en-US" b="1" dirty="0">
                <a:solidFill>
                  <a:schemeClr val="accent6">
                    <a:lumMod val="40000"/>
                    <a:lumOff val="60000"/>
                  </a:schemeClr>
                </a:solidFill>
              </a:rPr>
              <a:t>6 – 8 weeks</a:t>
            </a:r>
            <a:r>
              <a:rPr lang="en-US" dirty="0"/>
              <a:t>) and </a:t>
            </a:r>
            <a:r>
              <a:rPr lang="en-US" b="1" dirty="0">
                <a:solidFill>
                  <a:schemeClr val="accent6">
                    <a:lumMod val="40000"/>
                    <a:lumOff val="60000"/>
                  </a:schemeClr>
                </a:solidFill>
              </a:rPr>
              <a:t>10 – 12 </a:t>
            </a:r>
            <a:r>
              <a:rPr lang="en-US" b="1" dirty="0" smtClean="0">
                <a:solidFill>
                  <a:schemeClr val="accent6">
                    <a:lumMod val="40000"/>
                    <a:lumOff val="60000"/>
                  </a:schemeClr>
                </a:solidFill>
              </a:rPr>
              <a:t>weeks</a:t>
            </a:r>
          </a:p>
          <a:p>
            <a:r>
              <a:rPr lang="en-US" dirty="0" smtClean="0"/>
              <a:t>Alert email advises on </a:t>
            </a:r>
            <a:r>
              <a:rPr lang="en-US" b="1" dirty="0" smtClean="0">
                <a:solidFill>
                  <a:schemeClr val="accent6">
                    <a:lumMod val="40000"/>
                    <a:lumOff val="60000"/>
                  </a:schemeClr>
                </a:solidFill>
              </a:rPr>
              <a:t>tutoring resources </a:t>
            </a:r>
            <a:r>
              <a:rPr lang="en-US" dirty="0" smtClean="0"/>
              <a:t>and to contact instructor</a:t>
            </a:r>
          </a:p>
          <a:p>
            <a:r>
              <a:rPr lang="en-US" b="1" dirty="0">
                <a:solidFill>
                  <a:schemeClr val="accent6">
                    <a:lumMod val="40000"/>
                    <a:lumOff val="60000"/>
                  </a:schemeClr>
                </a:solidFill>
              </a:rPr>
              <a:t>Instructor chooses</a:t>
            </a:r>
            <a:r>
              <a:rPr lang="en-US" b="1" dirty="0">
                <a:solidFill>
                  <a:srgbClr val="FFC000"/>
                </a:solidFill>
              </a:rPr>
              <a:t> </a:t>
            </a:r>
            <a:r>
              <a:rPr lang="en-US" dirty="0" smtClean="0"/>
              <a:t># </a:t>
            </a:r>
            <a:r>
              <a:rPr lang="en-US" dirty="0" err="1" smtClean="0"/>
              <a:t>alerts,composition</a:t>
            </a:r>
            <a:r>
              <a:rPr lang="en-US" dirty="0" smtClean="0"/>
              <a:t> </a:t>
            </a:r>
            <a:r>
              <a:rPr lang="en-US" dirty="0"/>
              <a:t>of </a:t>
            </a:r>
            <a:r>
              <a:rPr lang="en-US" dirty="0" smtClean="0"/>
              <a:t>score, if counted in grade</a:t>
            </a:r>
          </a:p>
          <a:p>
            <a:r>
              <a:rPr lang="en-US" dirty="0" smtClean="0"/>
              <a:t>My set-up: preparedness </a:t>
            </a:r>
            <a:r>
              <a:rPr lang="en-US" dirty="0"/>
              <a:t>assign. + 2 current course </a:t>
            </a:r>
            <a:r>
              <a:rPr lang="en-US" dirty="0" smtClean="0"/>
              <a:t>%, not in grade</a:t>
            </a:r>
          </a:p>
          <a:p>
            <a:r>
              <a:rPr lang="en-US" b="1" dirty="0" smtClean="0">
                <a:solidFill>
                  <a:srgbClr val="FFC000"/>
                </a:solidFill>
              </a:rPr>
              <a:t>Does it help with retaining students? Look at data…</a:t>
            </a:r>
          </a:p>
        </p:txBody>
      </p:sp>
      <p:pic>
        <p:nvPicPr>
          <p:cNvPr id="4" name="Picture 3"/>
          <p:cNvPicPr>
            <a:picLocks noChangeAspect="1"/>
          </p:cNvPicPr>
          <p:nvPr/>
        </p:nvPicPr>
        <p:blipFill>
          <a:blip r:embed="rId2"/>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30375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Mufferaw" panose="03080602050302020201" pitchFamily="66" charset="0"/>
              </a:rPr>
              <a:t>After Several Semesters of PASS : </a:t>
            </a:r>
            <a:r>
              <a:rPr lang="en-US" sz="4000" b="1" dirty="0">
                <a:latin typeface="+mn-lt"/>
              </a:rPr>
              <a:t>L</a:t>
            </a:r>
            <a:r>
              <a:rPr lang="en-US" sz="4000" b="1" dirty="0" smtClean="0">
                <a:latin typeface="+mn-lt"/>
              </a:rPr>
              <a:t>ab </a:t>
            </a:r>
            <a:r>
              <a:rPr lang="en-US" sz="4000" b="1" dirty="0">
                <a:latin typeface="+mn-lt"/>
              </a:rPr>
              <a:t>passing percentage reaches that of lecture!</a:t>
            </a:r>
            <a:endParaRPr lang="en-US"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1158508"/>
              </p:ext>
            </p:extLst>
          </p:nvPr>
        </p:nvGraphicFramePr>
        <p:xfrm>
          <a:off x="1647730" y="1690688"/>
          <a:ext cx="4586816" cy="1125855"/>
        </p:xfrm>
        <a:graphic>
          <a:graphicData uri="http://schemas.openxmlformats.org/drawingml/2006/table">
            <a:tbl>
              <a:tblPr>
                <a:tableStyleId>{5C22544A-7EE6-4342-B048-85BDC9FD1C3A}</a:tableStyleId>
              </a:tblPr>
              <a:tblGrid>
                <a:gridCol w="1146704"/>
                <a:gridCol w="1146704"/>
                <a:gridCol w="1146704"/>
                <a:gridCol w="1146704"/>
              </a:tblGrid>
              <a:tr h="352040">
                <a:tc>
                  <a:txBody>
                    <a:bodyPr/>
                    <a:lstStyle/>
                    <a:p>
                      <a:pPr algn="l" fontAlgn="b"/>
                      <a:r>
                        <a:rPr lang="en-US" sz="2400" b="1" i="0" u="none" strike="noStrike" dirty="0" smtClean="0">
                          <a:solidFill>
                            <a:srgbClr val="FF0000"/>
                          </a:solidFill>
                          <a:effectLst/>
                          <a:latin typeface="Calibri" panose="020F0502020204030204" pitchFamily="34" charset="0"/>
                        </a:rPr>
                        <a:t>Lecture</a:t>
                      </a:r>
                      <a:r>
                        <a:rPr lang="en-US" sz="2000" b="1" i="0" u="none" strike="noStrike" dirty="0" smtClean="0">
                          <a:solidFill>
                            <a:srgbClr val="FF0000"/>
                          </a:solidFill>
                          <a:effectLst/>
                          <a:latin typeface="Calibri" panose="020F0502020204030204" pitchFamily="34" charset="0"/>
                        </a:rPr>
                        <a:t> </a:t>
                      </a:r>
                      <a:endParaRPr lang="en-US" sz="2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ABC</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DF</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i="0" u="none" strike="noStrike" dirty="0" smtClean="0">
                          <a:solidFill>
                            <a:srgbClr val="000000"/>
                          </a:solidFill>
                          <a:effectLst/>
                          <a:latin typeface="Calibri" panose="020F0502020204030204" pitchFamily="34" charset="0"/>
                        </a:rPr>
                        <a:t>Total #</a:t>
                      </a:r>
                      <a:endParaRPr lang="en-US" sz="2400" b="1" i="0" u="none" strike="noStrike" dirty="0">
                        <a:solidFill>
                          <a:srgbClr val="000000"/>
                        </a:solidFill>
                        <a:effectLst/>
                        <a:latin typeface="Calibri" panose="020F0502020204030204" pitchFamily="34" charset="0"/>
                      </a:endParaRPr>
                    </a:p>
                  </a:txBody>
                  <a:tcPr marL="9525" marR="9525" marT="9525" marB="0" anchor="b"/>
                </a:tc>
              </a:tr>
              <a:tr h="352040">
                <a:tc>
                  <a:txBody>
                    <a:bodyPr/>
                    <a:lstStyle/>
                    <a:p>
                      <a:pPr algn="l" fontAlgn="b"/>
                      <a:r>
                        <a:rPr lang="en-US" sz="2000" b="1" u="none" strike="noStrike" dirty="0">
                          <a:effectLst/>
                        </a:rPr>
                        <a:t>No PASS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86</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15</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i="0" u="none" strike="noStrike" dirty="0" smtClean="0">
                          <a:solidFill>
                            <a:schemeClr val="bg1"/>
                          </a:solidFill>
                          <a:effectLst/>
                          <a:latin typeface="Calibri" panose="020F0502020204030204" pitchFamily="34" charset="0"/>
                        </a:rPr>
                        <a:t>199</a:t>
                      </a:r>
                      <a:endParaRPr lang="en-US" sz="2400" b="1" i="0" u="none" strike="noStrike" dirty="0">
                        <a:solidFill>
                          <a:schemeClr val="bg1"/>
                        </a:solidFill>
                        <a:effectLst/>
                        <a:latin typeface="Calibri" panose="020F0502020204030204" pitchFamily="34" charset="0"/>
                      </a:endParaRPr>
                    </a:p>
                  </a:txBody>
                  <a:tcPr marL="9525" marR="9525" marT="9525" marB="0" anchor="b"/>
                </a:tc>
              </a:tr>
              <a:tr h="352040">
                <a:tc>
                  <a:txBody>
                    <a:bodyPr/>
                    <a:lstStyle/>
                    <a:p>
                      <a:pPr algn="l" fontAlgn="b"/>
                      <a:r>
                        <a:rPr lang="en-US" sz="2000" b="1" u="none" strike="noStrike" dirty="0">
                          <a:solidFill>
                            <a:schemeClr val="accent5">
                              <a:lumMod val="75000"/>
                            </a:schemeClr>
                          </a:solidFill>
                          <a:effectLst/>
                        </a:rPr>
                        <a:t>With PASS</a:t>
                      </a:r>
                      <a:endParaRPr lang="en-US" sz="20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86</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15</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i="0" u="none" strike="noStrike" dirty="0" smtClean="0">
                          <a:solidFill>
                            <a:schemeClr val="accent5">
                              <a:lumMod val="75000"/>
                            </a:schemeClr>
                          </a:solidFill>
                          <a:effectLst/>
                          <a:latin typeface="Calibri" panose="020F0502020204030204" pitchFamily="34" charset="0"/>
                        </a:rPr>
                        <a:t>269</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91473853"/>
              </p:ext>
            </p:extLst>
          </p:nvPr>
        </p:nvGraphicFramePr>
        <p:xfrm>
          <a:off x="7033845" y="1693253"/>
          <a:ext cx="4474700" cy="1125855"/>
        </p:xfrm>
        <a:graphic>
          <a:graphicData uri="http://schemas.openxmlformats.org/drawingml/2006/table">
            <a:tbl>
              <a:tblPr>
                <a:tableStyleId>{5C22544A-7EE6-4342-B048-85BDC9FD1C3A}</a:tableStyleId>
              </a:tblPr>
              <a:tblGrid>
                <a:gridCol w="1118675"/>
                <a:gridCol w="1118675"/>
                <a:gridCol w="1118675"/>
                <a:gridCol w="1118675"/>
              </a:tblGrid>
              <a:tr h="333585">
                <a:tc>
                  <a:txBody>
                    <a:bodyPr/>
                    <a:lstStyle/>
                    <a:p>
                      <a:pPr algn="l" fontAlgn="b"/>
                      <a:r>
                        <a:rPr lang="en-US" sz="2400" b="1" i="0" u="none" strike="noStrike" dirty="0" smtClean="0">
                          <a:solidFill>
                            <a:srgbClr val="FF0000"/>
                          </a:solidFill>
                          <a:effectLst/>
                          <a:latin typeface="Calibri" panose="020F0502020204030204" pitchFamily="34" charset="0"/>
                        </a:rPr>
                        <a:t>Lab</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smtClean="0">
                          <a:effectLst/>
                        </a:rPr>
                        <a:t>ABC</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DF</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i="0" u="none" strike="noStrike" dirty="0" smtClean="0">
                          <a:solidFill>
                            <a:srgbClr val="000000"/>
                          </a:solidFill>
                          <a:effectLst/>
                          <a:latin typeface="Calibri" panose="020F0502020204030204" pitchFamily="34" charset="0"/>
                        </a:rPr>
                        <a:t>Total #</a:t>
                      </a:r>
                      <a:endParaRPr lang="en-US" sz="2400" b="1" i="0" u="none" strike="noStrike" dirty="0">
                        <a:solidFill>
                          <a:srgbClr val="000000"/>
                        </a:solidFill>
                        <a:effectLst/>
                        <a:latin typeface="Calibri" panose="020F0502020204030204" pitchFamily="34" charset="0"/>
                      </a:endParaRPr>
                    </a:p>
                  </a:txBody>
                  <a:tcPr marL="9525" marR="9525" marT="9525" marB="0" anchor="b"/>
                </a:tc>
              </a:tr>
              <a:tr h="373318">
                <a:tc>
                  <a:txBody>
                    <a:bodyPr/>
                    <a:lstStyle/>
                    <a:p>
                      <a:pPr algn="l" fontAlgn="b"/>
                      <a:r>
                        <a:rPr lang="en-US" sz="2000" b="1" u="none" strike="noStrike" dirty="0">
                          <a:effectLst/>
                        </a:rPr>
                        <a:t>No PASS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74</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25</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i="0" u="none" strike="noStrike" dirty="0" smtClean="0">
                          <a:solidFill>
                            <a:schemeClr val="bg1"/>
                          </a:solidFill>
                          <a:effectLst/>
                          <a:latin typeface="Calibri" panose="020F0502020204030204" pitchFamily="34" charset="0"/>
                        </a:rPr>
                        <a:t>285</a:t>
                      </a:r>
                      <a:endParaRPr lang="en-US" sz="2400" b="1" i="0" u="none" strike="noStrike" dirty="0">
                        <a:solidFill>
                          <a:schemeClr val="bg1"/>
                        </a:solidFill>
                        <a:effectLst/>
                        <a:latin typeface="Calibri" panose="020F0502020204030204" pitchFamily="34" charset="0"/>
                      </a:endParaRPr>
                    </a:p>
                  </a:txBody>
                  <a:tcPr marL="9525" marR="9525" marT="9525" marB="0" anchor="b"/>
                </a:tc>
              </a:tr>
              <a:tr h="373318">
                <a:tc>
                  <a:txBody>
                    <a:bodyPr/>
                    <a:lstStyle/>
                    <a:p>
                      <a:pPr algn="l" fontAlgn="b"/>
                      <a:r>
                        <a:rPr lang="en-US" sz="2000" b="1" u="none" strike="noStrike" dirty="0">
                          <a:solidFill>
                            <a:schemeClr val="accent5">
                              <a:lumMod val="75000"/>
                            </a:schemeClr>
                          </a:solidFill>
                          <a:effectLst/>
                        </a:rPr>
                        <a:t>With PASS</a:t>
                      </a:r>
                      <a:endParaRPr lang="en-US" sz="20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rgbClr val="FF6600"/>
                          </a:solidFill>
                          <a:effectLst/>
                        </a:rPr>
                        <a:t>85</a:t>
                      </a:r>
                      <a:endParaRPr lang="en-US" sz="2400" b="1" i="0" u="none" strike="noStrike" dirty="0">
                        <a:solidFill>
                          <a:srgbClr val="FF66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rgbClr val="FF6600"/>
                          </a:solidFill>
                          <a:effectLst/>
                        </a:rPr>
                        <a:t>14</a:t>
                      </a:r>
                      <a:endParaRPr lang="en-US" sz="2400" b="1" i="0" u="none" strike="noStrike" dirty="0">
                        <a:solidFill>
                          <a:srgbClr val="FF6600"/>
                        </a:solidFill>
                        <a:effectLst/>
                        <a:latin typeface="Calibri" panose="020F0502020204030204" pitchFamily="34" charset="0"/>
                      </a:endParaRPr>
                    </a:p>
                  </a:txBody>
                  <a:tcPr marL="9525" marR="9525" marT="9525" marB="0" anchor="b"/>
                </a:tc>
                <a:tc>
                  <a:txBody>
                    <a:bodyPr/>
                    <a:lstStyle/>
                    <a:p>
                      <a:pPr algn="r" fontAlgn="b"/>
                      <a:r>
                        <a:rPr lang="en-US" sz="2400" b="1" i="0" u="none" strike="noStrike" dirty="0" smtClean="0">
                          <a:solidFill>
                            <a:srgbClr val="FF6600"/>
                          </a:solidFill>
                          <a:effectLst/>
                          <a:latin typeface="Calibri" panose="020F0502020204030204" pitchFamily="34" charset="0"/>
                        </a:rPr>
                        <a:t>202</a:t>
                      </a:r>
                      <a:endParaRPr lang="en-US" sz="2400" b="1" i="0" u="none" strike="noStrike" dirty="0">
                        <a:solidFill>
                          <a:srgbClr val="FF6600"/>
                        </a:solidFill>
                        <a:effectLst/>
                        <a:latin typeface="Calibri" panose="020F0502020204030204" pitchFamily="34" charset="0"/>
                      </a:endParaRPr>
                    </a:p>
                  </a:txBody>
                  <a:tcPr marL="9525" marR="9525" marT="9525" marB="0" anchor="b"/>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339863512"/>
              </p:ext>
            </p:extLst>
          </p:nvPr>
        </p:nvGraphicFramePr>
        <p:xfrm>
          <a:off x="1641764" y="2835588"/>
          <a:ext cx="4454236" cy="3163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078558299"/>
              </p:ext>
            </p:extLst>
          </p:nvPr>
        </p:nvGraphicFramePr>
        <p:xfrm>
          <a:off x="6999575" y="2821780"/>
          <a:ext cx="4513552" cy="30109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008911" y="6009758"/>
            <a:ext cx="4225635" cy="461665"/>
          </a:xfrm>
          <a:prstGeom prst="rect">
            <a:avLst/>
          </a:prstGeom>
          <a:noFill/>
        </p:spPr>
        <p:txBody>
          <a:bodyPr wrap="square" rtlCol="0">
            <a:spAutoFit/>
          </a:bodyPr>
          <a:lstStyle/>
          <a:p>
            <a:r>
              <a:rPr lang="en-US" sz="2400" b="1" dirty="0" smtClean="0">
                <a:solidFill>
                  <a:srgbClr val="FFC000"/>
                </a:solidFill>
              </a:rPr>
              <a:t>No change in pass/fail grade % </a:t>
            </a:r>
            <a:endParaRPr lang="en-US" sz="2400" b="1" dirty="0">
              <a:solidFill>
                <a:srgbClr val="FFC000"/>
              </a:solidFill>
            </a:endParaRPr>
          </a:p>
        </p:txBody>
      </p:sp>
      <p:sp>
        <p:nvSpPr>
          <p:cNvPr id="9" name="TextBox 8"/>
          <p:cNvSpPr txBox="1"/>
          <p:nvPr/>
        </p:nvSpPr>
        <p:spPr>
          <a:xfrm>
            <a:off x="7366782" y="5825091"/>
            <a:ext cx="4825218" cy="830997"/>
          </a:xfrm>
          <a:prstGeom prst="rect">
            <a:avLst/>
          </a:prstGeom>
          <a:noFill/>
        </p:spPr>
        <p:txBody>
          <a:bodyPr wrap="square" rtlCol="0">
            <a:spAutoFit/>
          </a:bodyPr>
          <a:lstStyle/>
          <a:p>
            <a:r>
              <a:rPr lang="en-US" sz="2400" b="1" dirty="0" smtClean="0">
                <a:solidFill>
                  <a:srgbClr val="FFC000"/>
                </a:solidFill>
              </a:rPr>
              <a:t>% of passing grades increased! </a:t>
            </a:r>
          </a:p>
          <a:p>
            <a:r>
              <a:rPr lang="en-US" sz="2400" b="1" dirty="0" smtClean="0">
                <a:solidFill>
                  <a:srgbClr val="FFC000"/>
                </a:solidFill>
              </a:rPr>
              <a:t>% of failing grades decreased!</a:t>
            </a:r>
            <a:endParaRPr lang="en-US" sz="2400" b="1" dirty="0">
              <a:solidFill>
                <a:srgbClr val="FFC000"/>
              </a:solidFill>
            </a:endParaRPr>
          </a:p>
        </p:txBody>
      </p:sp>
      <p:pic>
        <p:nvPicPr>
          <p:cNvPr id="10" name="Picture 9"/>
          <p:cNvPicPr>
            <a:picLocks noChangeAspect="1"/>
          </p:cNvPicPr>
          <p:nvPr/>
        </p:nvPicPr>
        <p:blipFill>
          <a:blip r:embed="rId5"/>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347956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6" y="254289"/>
            <a:ext cx="10515600" cy="1325563"/>
          </a:xfrm>
        </p:spPr>
        <p:txBody>
          <a:bodyPr>
            <a:normAutofit fontScale="90000"/>
          </a:bodyPr>
          <a:lstStyle/>
          <a:p>
            <a:r>
              <a:rPr lang="en-US" sz="5400" dirty="0" smtClean="0">
                <a:latin typeface="Mufferaw" panose="03080602050302020201" pitchFamily="66" charset="0"/>
              </a:rPr>
              <a:t>After Several Semesters of PASS : </a:t>
            </a:r>
            <a:r>
              <a:rPr lang="en-US" sz="4000" b="1" dirty="0" smtClean="0">
                <a:latin typeface="+mn-lt"/>
              </a:rPr>
              <a:t>Lab: middle grades increased, fewer failing!</a:t>
            </a:r>
            <a:endParaRPr lang="en-US"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8349135"/>
              </p:ext>
            </p:extLst>
          </p:nvPr>
        </p:nvGraphicFramePr>
        <p:xfrm>
          <a:off x="1790220" y="1579852"/>
          <a:ext cx="4652148" cy="1125855"/>
        </p:xfrm>
        <a:graphic>
          <a:graphicData uri="http://schemas.openxmlformats.org/drawingml/2006/table">
            <a:tbl>
              <a:tblPr>
                <a:tableStyleId>{5C22544A-7EE6-4342-B048-85BDC9FD1C3A}</a:tableStyleId>
              </a:tblPr>
              <a:tblGrid>
                <a:gridCol w="1163037"/>
                <a:gridCol w="1163037"/>
                <a:gridCol w="1163037"/>
                <a:gridCol w="1163037"/>
              </a:tblGrid>
              <a:tr h="278378">
                <a:tc>
                  <a:txBody>
                    <a:bodyPr/>
                    <a:lstStyle/>
                    <a:p>
                      <a:pPr algn="l" fontAlgn="b"/>
                      <a:r>
                        <a:rPr lang="en-US" sz="2400" b="1" u="none" strike="noStrike" dirty="0">
                          <a:solidFill>
                            <a:srgbClr val="FF0000"/>
                          </a:solidFill>
                          <a:effectLst/>
                        </a:rPr>
                        <a:t>Lecture</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smtClean="0">
                          <a:effectLst/>
                        </a:rPr>
                        <a:t>A</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smtClean="0">
                          <a:effectLst/>
                        </a:rPr>
                        <a:t>BC</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DF</a:t>
                      </a:r>
                      <a:endParaRPr lang="en-US" sz="2400" b="1" i="0" u="none" strike="noStrike" dirty="0">
                        <a:solidFill>
                          <a:srgbClr val="000000"/>
                        </a:solidFill>
                        <a:effectLst/>
                        <a:latin typeface="Calibri" panose="020F0502020204030204" pitchFamily="34" charset="0"/>
                      </a:endParaRPr>
                    </a:p>
                  </a:txBody>
                  <a:tcPr marL="9525" marR="9525" marT="9525" marB="0" anchor="b"/>
                </a:tc>
              </a:tr>
              <a:tr h="278378">
                <a:tc>
                  <a:txBody>
                    <a:bodyPr/>
                    <a:lstStyle/>
                    <a:p>
                      <a:pPr algn="l" fontAlgn="b"/>
                      <a:r>
                        <a:rPr lang="en-US" sz="2000" b="1" u="none" strike="noStrike" dirty="0">
                          <a:effectLst/>
                        </a:rPr>
                        <a:t>No PASS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42</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43</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15</a:t>
                      </a:r>
                      <a:endParaRPr lang="en-US" sz="2400" b="1" i="0" u="none" strike="noStrike" dirty="0">
                        <a:solidFill>
                          <a:srgbClr val="FF0000"/>
                        </a:solidFill>
                        <a:effectLst/>
                        <a:latin typeface="Calibri" panose="020F0502020204030204" pitchFamily="34" charset="0"/>
                      </a:endParaRPr>
                    </a:p>
                  </a:txBody>
                  <a:tcPr marL="9525" marR="9525" marT="9525" marB="0" anchor="b"/>
                </a:tc>
              </a:tr>
              <a:tr h="278378">
                <a:tc>
                  <a:txBody>
                    <a:bodyPr/>
                    <a:lstStyle/>
                    <a:p>
                      <a:pPr algn="l" fontAlgn="b"/>
                      <a:r>
                        <a:rPr lang="en-US" sz="2000" b="1" u="none" strike="noStrike" dirty="0">
                          <a:solidFill>
                            <a:schemeClr val="accent5">
                              <a:lumMod val="75000"/>
                            </a:schemeClr>
                          </a:solidFill>
                          <a:effectLst/>
                        </a:rPr>
                        <a:t>With PASS </a:t>
                      </a:r>
                      <a:endParaRPr lang="en-US" sz="20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34</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51</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15</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7142563"/>
              </p:ext>
            </p:extLst>
          </p:nvPr>
        </p:nvGraphicFramePr>
        <p:xfrm>
          <a:off x="7148944" y="1579852"/>
          <a:ext cx="4461164" cy="1125855"/>
        </p:xfrm>
        <a:graphic>
          <a:graphicData uri="http://schemas.openxmlformats.org/drawingml/2006/table">
            <a:tbl>
              <a:tblPr>
                <a:tableStyleId>{5C22544A-7EE6-4342-B048-85BDC9FD1C3A}</a:tableStyleId>
              </a:tblPr>
              <a:tblGrid>
                <a:gridCol w="1115291"/>
                <a:gridCol w="1115291"/>
                <a:gridCol w="1115291"/>
                <a:gridCol w="1115291"/>
              </a:tblGrid>
              <a:tr h="296212">
                <a:tc>
                  <a:txBody>
                    <a:bodyPr/>
                    <a:lstStyle/>
                    <a:p>
                      <a:pPr algn="l" fontAlgn="b"/>
                      <a:r>
                        <a:rPr lang="en-US" sz="2400" b="1" u="none" strike="noStrike" dirty="0">
                          <a:solidFill>
                            <a:srgbClr val="FF0000"/>
                          </a:solidFill>
                          <a:effectLst/>
                        </a:rPr>
                        <a:t>Lab</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smtClean="0">
                          <a:effectLst/>
                        </a:rPr>
                        <a:t>A</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smtClean="0">
                          <a:effectLst/>
                        </a:rPr>
                        <a:t>BC</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a:effectLst/>
                        </a:rPr>
                        <a:t>DF</a:t>
                      </a:r>
                      <a:endParaRPr lang="en-US" sz="2400" b="1" i="0" u="none" strike="noStrike">
                        <a:solidFill>
                          <a:srgbClr val="000000"/>
                        </a:solidFill>
                        <a:effectLst/>
                        <a:latin typeface="Calibri" panose="020F0502020204030204" pitchFamily="34" charset="0"/>
                      </a:endParaRPr>
                    </a:p>
                  </a:txBody>
                  <a:tcPr marL="9525" marR="9525" marT="9525" marB="0" anchor="b"/>
                </a:tc>
              </a:tr>
              <a:tr h="296212">
                <a:tc>
                  <a:txBody>
                    <a:bodyPr/>
                    <a:lstStyle/>
                    <a:p>
                      <a:pPr algn="l" fontAlgn="b"/>
                      <a:r>
                        <a:rPr lang="en-US" sz="2000" b="1" u="none" strike="noStrike" dirty="0">
                          <a:effectLst/>
                        </a:rPr>
                        <a:t>No PASS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53</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21</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25</a:t>
                      </a:r>
                      <a:endParaRPr lang="en-US" sz="2400" b="1" i="0" u="none" strike="noStrike" dirty="0">
                        <a:solidFill>
                          <a:srgbClr val="FF0000"/>
                        </a:solidFill>
                        <a:effectLst/>
                        <a:latin typeface="Calibri" panose="020F0502020204030204" pitchFamily="34" charset="0"/>
                      </a:endParaRPr>
                    </a:p>
                  </a:txBody>
                  <a:tcPr marL="9525" marR="9525" marT="9525" marB="0" anchor="b"/>
                </a:tc>
              </a:tr>
              <a:tr h="296212">
                <a:tc>
                  <a:txBody>
                    <a:bodyPr/>
                    <a:lstStyle/>
                    <a:p>
                      <a:pPr algn="l" fontAlgn="b"/>
                      <a:r>
                        <a:rPr lang="en-US" sz="2000" b="1" u="none" strike="noStrike" dirty="0">
                          <a:solidFill>
                            <a:schemeClr val="accent5">
                              <a:lumMod val="75000"/>
                            </a:schemeClr>
                          </a:solidFill>
                          <a:effectLst/>
                        </a:rPr>
                        <a:t>With PASS</a:t>
                      </a:r>
                      <a:endParaRPr lang="en-US" sz="20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53</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32</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14</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1719862212"/>
              </p:ext>
            </p:extLst>
          </p:nvPr>
        </p:nvGraphicFramePr>
        <p:xfrm>
          <a:off x="1914911" y="2691678"/>
          <a:ext cx="4572000" cy="3224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73464831"/>
              </p:ext>
            </p:extLst>
          </p:nvPr>
        </p:nvGraphicFramePr>
        <p:xfrm>
          <a:off x="7381009" y="2736271"/>
          <a:ext cx="4191000" cy="308728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90951" y="5823557"/>
            <a:ext cx="4464493" cy="830997"/>
          </a:xfrm>
          <a:prstGeom prst="rect">
            <a:avLst/>
          </a:prstGeom>
          <a:noFill/>
        </p:spPr>
        <p:txBody>
          <a:bodyPr wrap="square" rtlCol="0">
            <a:spAutoFit/>
          </a:bodyPr>
          <a:lstStyle/>
          <a:p>
            <a:r>
              <a:rPr lang="en-US" sz="2400" b="1" dirty="0" smtClean="0">
                <a:solidFill>
                  <a:srgbClr val="FFC000"/>
                </a:solidFill>
              </a:rPr>
              <a:t>B,C’s increased </a:t>
            </a:r>
            <a:r>
              <a:rPr lang="en-US" sz="2400" b="1" dirty="0">
                <a:solidFill>
                  <a:srgbClr val="FFC000"/>
                </a:solidFill>
              </a:rPr>
              <a:t>but </a:t>
            </a:r>
            <a:r>
              <a:rPr lang="en-US" sz="2400" b="1" dirty="0" smtClean="0">
                <a:solidFill>
                  <a:srgbClr val="FFC000"/>
                </a:solidFill>
              </a:rPr>
              <a:t>A’s decreased, DF’s same. New set of quizzes?</a:t>
            </a:r>
            <a:endParaRPr lang="en-US" sz="2400" b="1" dirty="0">
              <a:solidFill>
                <a:srgbClr val="FFC000"/>
              </a:solidFill>
            </a:endParaRPr>
          </a:p>
        </p:txBody>
      </p:sp>
      <p:sp>
        <p:nvSpPr>
          <p:cNvPr id="9" name="TextBox 8"/>
          <p:cNvSpPr txBox="1"/>
          <p:nvPr/>
        </p:nvSpPr>
        <p:spPr>
          <a:xfrm>
            <a:off x="7370617" y="5823557"/>
            <a:ext cx="4643192" cy="830997"/>
          </a:xfrm>
          <a:prstGeom prst="rect">
            <a:avLst/>
          </a:prstGeom>
          <a:noFill/>
        </p:spPr>
        <p:txBody>
          <a:bodyPr wrap="square" rtlCol="0">
            <a:spAutoFit/>
          </a:bodyPr>
          <a:lstStyle/>
          <a:p>
            <a:r>
              <a:rPr lang="en-US" sz="2400" b="1" dirty="0" smtClean="0">
                <a:solidFill>
                  <a:srgbClr val="FFC000"/>
                </a:solidFill>
              </a:rPr>
              <a:t>A’s same, B,C’s increased, DF’s decreased! More students passed!</a:t>
            </a:r>
            <a:endParaRPr lang="en-US" sz="2400" b="1" dirty="0">
              <a:solidFill>
                <a:srgbClr val="FFC000"/>
              </a:solidFill>
            </a:endParaRPr>
          </a:p>
        </p:txBody>
      </p:sp>
      <p:pic>
        <p:nvPicPr>
          <p:cNvPr id="10" name="Picture 9"/>
          <p:cNvPicPr>
            <a:picLocks noChangeAspect="1"/>
          </p:cNvPicPr>
          <p:nvPr/>
        </p:nvPicPr>
        <p:blipFill>
          <a:blip r:embed="rId5"/>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45850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3" y="185017"/>
            <a:ext cx="11554691" cy="1263956"/>
          </a:xfrm>
        </p:spPr>
        <p:txBody>
          <a:bodyPr>
            <a:normAutofit fontScale="90000"/>
          </a:bodyPr>
          <a:lstStyle/>
          <a:p>
            <a:r>
              <a:rPr lang="en-US" sz="5400" dirty="0">
                <a:latin typeface="Mufferaw" panose="03080602050302020201" pitchFamily="66" charset="0"/>
              </a:rPr>
              <a:t>After Several Semesters of PASS : </a:t>
            </a:r>
            <a:r>
              <a:rPr lang="en-US" sz="4000" b="1" dirty="0" smtClean="0">
                <a:latin typeface="+mn-lt"/>
              </a:rPr>
              <a:t>Assessment Scores improved for lecture, same for lab!</a:t>
            </a:r>
            <a:endParaRPr lang="en-US"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9873825"/>
              </p:ext>
            </p:extLst>
          </p:nvPr>
        </p:nvGraphicFramePr>
        <p:xfrm>
          <a:off x="6948053" y="1708877"/>
          <a:ext cx="4395195" cy="1125855"/>
        </p:xfrm>
        <a:graphic>
          <a:graphicData uri="http://schemas.openxmlformats.org/drawingml/2006/table">
            <a:tbl>
              <a:tblPr>
                <a:tableStyleId>{5C22544A-7EE6-4342-B048-85BDC9FD1C3A}</a:tableStyleId>
              </a:tblPr>
              <a:tblGrid>
                <a:gridCol w="1493239"/>
                <a:gridCol w="1549588"/>
                <a:gridCol w="1352368"/>
              </a:tblGrid>
              <a:tr h="355955">
                <a:tc>
                  <a:txBody>
                    <a:bodyPr/>
                    <a:lstStyle/>
                    <a:p>
                      <a:pPr algn="l" fontAlgn="b"/>
                      <a:r>
                        <a:rPr lang="en-US" sz="2400" b="1" u="none" strike="noStrike" dirty="0">
                          <a:solidFill>
                            <a:srgbClr val="FF0000"/>
                          </a:solidFill>
                          <a:effectLst/>
                        </a:rPr>
                        <a:t>%</a:t>
                      </a:r>
                      <a:r>
                        <a:rPr lang="en-US" sz="2400" b="1" u="none" strike="noStrike" dirty="0" err="1">
                          <a:solidFill>
                            <a:srgbClr val="FF0000"/>
                          </a:solidFill>
                          <a:effectLst/>
                        </a:rPr>
                        <a:t>Avg</a:t>
                      </a:r>
                      <a:endParaRPr lang="en-US" sz="24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US" sz="2400" b="1" u="none" strike="noStrike">
                          <a:effectLst/>
                        </a:rPr>
                        <a:t>Lecture</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a:effectLst/>
                        </a:rPr>
                        <a:t>Lab</a:t>
                      </a:r>
                      <a:endParaRPr lang="en-US" sz="2400" b="1" i="0" u="none" strike="noStrike">
                        <a:solidFill>
                          <a:srgbClr val="000000"/>
                        </a:solidFill>
                        <a:effectLst/>
                        <a:latin typeface="Calibri" panose="020F0502020204030204" pitchFamily="34" charset="0"/>
                      </a:endParaRPr>
                    </a:p>
                  </a:txBody>
                  <a:tcPr marL="9525" marR="9525" marT="9525" marB="0" anchor="b"/>
                </a:tc>
              </a:tr>
              <a:tr h="355955">
                <a:tc>
                  <a:txBody>
                    <a:bodyPr/>
                    <a:lstStyle/>
                    <a:p>
                      <a:pPr algn="l" fontAlgn="b"/>
                      <a:r>
                        <a:rPr lang="en-US" sz="2000" b="1" u="none" strike="noStrike" dirty="0">
                          <a:effectLst/>
                        </a:rPr>
                        <a:t>No PASS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effectLst/>
                        </a:rPr>
                        <a:t>46.8</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1" u="none" strike="noStrike">
                          <a:effectLst/>
                        </a:rPr>
                        <a:t>55.6</a:t>
                      </a:r>
                      <a:endParaRPr lang="en-US" sz="2400" b="1" i="0" u="none" strike="noStrike">
                        <a:solidFill>
                          <a:srgbClr val="000000"/>
                        </a:solidFill>
                        <a:effectLst/>
                        <a:latin typeface="Calibri" panose="020F0502020204030204" pitchFamily="34" charset="0"/>
                      </a:endParaRPr>
                    </a:p>
                  </a:txBody>
                  <a:tcPr marL="9525" marR="9525" marT="9525" marB="0" anchor="b"/>
                </a:tc>
              </a:tr>
              <a:tr h="355955">
                <a:tc>
                  <a:txBody>
                    <a:bodyPr/>
                    <a:lstStyle/>
                    <a:p>
                      <a:pPr algn="l" fontAlgn="b"/>
                      <a:r>
                        <a:rPr lang="en-US" sz="2000" b="1" u="none" strike="noStrike" dirty="0">
                          <a:solidFill>
                            <a:schemeClr val="accent5">
                              <a:lumMod val="75000"/>
                            </a:schemeClr>
                          </a:solidFill>
                          <a:effectLst/>
                        </a:rPr>
                        <a:t>With PASS</a:t>
                      </a:r>
                      <a:endParaRPr lang="en-US" sz="20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52</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en-US" sz="2400" b="1" u="none" strike="noStrike" dirty="0">
                          <a:solidFill>
                            <a:schemeClr val="accent5">
                              <a:lumMod val="75000"/>
                            </a:schemeClr>
                          </a:solidFill>
                          <a:effectLst/>
                        </a:rPr>
                        <a:t>56.4</a:t>
                      </a:r>
                      <a:endParaRPr lang="en-US" sz="2400" b="1" i="0" u="none" strike="noStrike" dirty="0">
                        <a:solidFill>
                          <a:schemeClr val="accent5">
                            <a:lumMod val="75000"/>
                          </a:schemeClr>
                        </a:solidFill>
                        <a:effectLst/>
                        <a:latin typeface="Calibri" panose="020F0502020204030204" pitchFamily="34" charset="0"/>
                      </a:endParaRP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450864320"/>
              </p:ext>
            </p:extLst>
          </p:nvPr>
        </p:nvGraphicFramePr>
        <p:xfrm>
          <a:off x="6576220" y="2862261"/>
          <a:ext cx="5181527" cy="374955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93307" y="1619379"/>
            <a:ext cx="5748572" cy="4832092"/>
          </a:xfrm>
          <a:prstGeom prst="rect">
            <a:avLst/>
          </a:prstGeom>
        </p:spPr>
        <p:txBody>
          <a:bodyPr wrap="square">
            <a:spAutoFit/>
          </a:bodyPr>
          <a:lstStyle/>
          <a:p>
            <a:pPr marL="285750" indent="-285750">
              <a:buFont typeface="Arial" panose="020B0604020202020204" pitchFamily="34" charset="0"/>
              <a:buChar char="•"/>
            </a:pPr>
            <a:r>
              <a:rPr lang="en-US" sz="2800" b="1" u="sng" dirty="0">
                <a:solidFill>
                  <a:srgbClr val="FFC000"/>
                </a:solidFill>
              </a:rPr>
              <a:t>Lecture:</a:t>
            </a:r>
            <a:r>
              <a:rPr lang="en-US" sz="2800" u="sng" dirty="0"/>
              <a:t> </a:t>
            </a:r>
            <a:r>
              <a:rPr lang="en-US" sz="2800" dirty="0"/>
              <a:t>switch to </a:t>
            </a:r>
            <a:r>
              <a:rPr lang="en-US" sz="2800" b="1" dirty="0">
                <a:solidFill>
                  <a:schemeClr val="accent6">
                    <a:lumMod val="40000"/>
                    <a:lumOff val="60000"/>
                  </a:schemeClr>
                </a:solidFill>
              </a:rPr>
              <a:t>new quizzes </a:t>
            </a:r>
            <a:r>
              <a:rPr lang="en-US" sz="2800" dirty="0" smtClean="0"/>
              <a:t> </a:t>
            </a:r>
            <a:r>
              <a:rPr lang="en-US" sz="2800" dirty="0"/>
              <a:t>same </a:t>
            </a:r>
            <a:r>
              <a:rPr lang="en-US" sz="2800" dirty="0" smtClean="0"/>
              <a:t>semester as </a:t>
            </a:r>
            <a:r>
              <a:rPr lang="en-US" sz="2800" dirty="0"/>
              <a:t>start of PASS</a:t>
            </a:r>
          </a:p>
          <a:p>
            <a:pPr marL="742950" lvl="1" indent="-285750">
              <a:buFont typeface="Arial" panose="020B0604020202020204" pitchFamily="34" charset="0"/>
              <a:buChar char="•"/>
            </a:pPr>
            <a:r>
              <a:rPr lang="en-US" sz="2800" b="1" dirty="0" smtClean="0">
                <a:solidFill>
                  <a:srgbClr val="FFC000"/>
                </a:solidFill>
              </a:rPr>
              <a:t>Lower average letter grade!</a:t>
            </a:r>
          </a:p>
          <a:p>
            <a:pPr marL="742950" lvl="1" indent="-285750">
              <a:buFont typeface="Arial" panose="020B0604020202020204" pitchFamily="34" charset="0"/>
              <a:buChar char="•"/>
            </a:pPr>
            <a:r>
              <a:rPr lang="en-US" sz="2800" dirty="0" smtClean="0"/>
              <a:t>More thinking, less cheating?</a:t>
            </a:r>
          </a:p>
          <a:p>
            <a:pPr marL="742950" lvl="1" indent="-285750">
              <a:buFont typeface="Arial" panose="020B0604020202020204" pitchFamily="34" charset="0"/>
              <a:buChar char="•"/>
            </a:pPr>
            <a:r>
              <a:rPr lang="en-US" sz="2800" i="1" dirty="0" smtClean="0"/>
              <a:t>Surprisingly: same failing %!</a:t>
            </a:r>
          </a:p>
          <a:p>
            <a:pPr marL="1200150" lvl="2" indent="-285750">
              <a:buFont typeface="Arial" panose="020B0604020202020204" pitchFamily="34" charset="0"/>
              <a:buChar char="•"/>
            </a:pPr>
            <a:r>
              <a:rPr lang="en-US" sz="2400" b="1" i="1" u="sng" dirty="0" smtClean="0">
                <a:solidFill>
                  <a:srgbClr val="FFCCFF"/>
                </a:solidFill>
              </a:rPr>
              <a:t>Hypothesis:</a:t>
            </a:r>
            <a:r>
              <a:rPr lang="en-US" sz="2400" b="1" i="1" dirty="0" smtClean="0">
                <a:solidFill>
                  <a:srgbClr val="FFCCFF"/>
                </a:solidFill>
              </a:rPr>
              <a:t> cheating opportunity  doesn’t help DF – students pass</a:t>
            </a:r>
            <a:endParaRPr lang="en-US" sz="2400" b="1" i="1" dirty="0">
              <a:solidFill>
                <a:srgbClr val="FFCCFF"/>
              </a:solidFill>
            </a:endParaRPr>
          </a:p>
          <a:p>
            <a:pPr marL="457200" indent="-457200">
              <a:buFont typeface="Arial" panose="020B0604020202020204" pitchFamily="34" charset="0"/>
              <a:buChar char="•"/>
            </a:pPr>
            <a:r>
              <a:rPr lang="en-US" sz="3200" b="1" u="sng" dirty="0" smtClean="0">
                <a:solidFill>
                  <a:srgbClr val="FFC000"/>
                </a:solidFill>
              </a:rPr>
              <a:t>Lab</a:t>
            </a:r>
            <a:r>
              <a:rPr lang="en-US" sz="3200" b="1" u="sng" dirty="0">
                <a:solidFill>
                  <a:srgbClr val="FFC000"/>
                </a:solidFill>
              </a:rPr>
              <a:t>:</a:t>
            </a:r>
            <a:r>
              <a:rPr lang="en-US" sz="3200" b="1" u="sng" dirty="0"/>
              <a:t> </a:t>
            </a:r>
            <a:r>
              <a:rPr lang="en-US" sz="3200" b="1" dirty="0"/>
              <a:t> </a:t>
            </a:r>
            <a:r>
              <a:rPr lang="en-US" sz="3200" b="1" dirty="0" smtClean="0"/>
              <a:t>about same </a:t>
            </a:r>
            <a:r>
              <a:rPr lang="en-US" sz="3200" b="1" dirty="0"/>
              <a:t>scores, </a:t>
            </a:r>
            <a:r>
              <a:rPr lang="en-US" sz="3200" b="1" dirty="0" smtClean="0"/>
              <a:t>                   </a:t>
            </a:r>
            <a:r>
              <a:rPr lang="en-US" sz="3200" b="1" dirty="0" smtClean="0">
                <a:solidFill>
                  <a:schemeClr val="accent1">
                    <a:lumMod val="60000"/>
                    <a:lumOff val="40000"/>
                  </a:schemeClr>
                </a:solidFill>
              </a:rPr>
              <a:t>but </a:t>
            </a:r>
            <a:r>
              <a:rPr lang="en-US" sz="3200" b="1" dirty="0">
                <a:solidFill>
                  <a:schemeClr val="accent1">
                    <a:lumMod val="60000"/>
                    <a:lumOff val="40000"/>
                  </a:schemeClr>
                </a:solidFill>
              </a:rPr>
              <a:t>more students now </a:t>
            </a:r>
            <a:r>
              <a:rPr lang="en-US" sz="3200" b="1" dirty="0" smtClean="0">
                <a:solidFill>
                  <a:schemeClr val="accent1">
                    <a:lumMod val="60000"/>
                    <a:lumOff val="40000"/>
                  </a:schemeClr>
                </a:solidFill>
              </a:rPr>
              <a:t>pass!</a:t>
            </a:r>
          </a:p>
          <a:p>
            <a:pPr marL="914400" lvl="1" indent="-457200">
              <a:buFont typeface="Arial" panose="020B0604020202020204" pitchFamily="34" charset="0"/>
              <a:buChar char="•"/>
            </a:pPr>
            <a:r>
              <a:rPr lang="en-US" sz="2800" dirty="0" smtClean="0"/>
              <a:t>Caveat 1: only my LMS data </a:t>
            </a:r>
          </a:p>
          <a:p>
            <a:pPr marL="914400" lvl="1" indent="-457200">
              <a:buFont typeface="Arial" panose="020B0604020202020204" pitchFamily="34" charset="0"/>
              <a:buChar char="•"/>
            </a:pPr>
            <a:r>
              <a:rPr lang="en-US" sz="2800" dirty="0" smtClean="0"/>
              <a:t>Caveat 2: not able to track W’s</a:t>
            </a:r>
            <a:endParaRPr lang="en-US" sz="2800" dirty="0"/>
          </a:p>
        </p:txBody>
      </p:sp>
      <p:pic>
        <p:nvPicPr>
          <p:cNvPr id="8" name="Picture 7"/>
          <p:cNvPicPr>
            <a:picLocks noChangeAspect="1"/>
          </p:cNvPicPr>
          <p:nvPr/>
        </p:nvPicPr>
        <p:blipFill>
          <a:blip r:embed="rId4"/>
          <a:stretch>
            <a:fillRect/>
          </a:stretch>
        </p:blipFill>
        <p:spPr>
          <a:xfrm>
            <a:off x="110836" y="6190990"/>
            <a:ext cx="1364942" cy="560867"/>
          </a:xfrm>
          <a:prstGeom prst="rect">
            <a:avLst/>
          </a:prstGeom>
        </p:spPr>
      </p:pic>
      <p:sp>
        <p:nvSpPr>
          <p:cNvPr id="6" name="Snip Diagonal Corner Rectangle 5"/>
          <p:cNvSpPr/>
          <p:nvPr/>
        </p:nvSpPr>
        <p:spPr>
          <a:xfrm>
            <a:off x="793307" y="4506873"/>
            <a:ext cx="5551222" cy="1082824"/>
          </a:xfrm>
          <a:prstGeom prst="snip2Diag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127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76" y="110836"/>
            <a:ext cx="11940988" cy="914400"/>
          </a:xfrm>
        </p:spPr>
        <p:txBody>
          <a:bodyPr>
            <a:normAutofit/>
          </a:bodyPr>
          <a:lstStyle/>
          <a:p>
            <a:r>
              <a:rPr lang="en-US" sz="4000" dirty="0" smtClean="0">
                <a:latin typeface="Mufferaw" panose="03080602050302020201" pitchFamily="66" charset="0"/>
              </a:rPr>
              <a:t>Boost Retention: </a:t>
            </a:r>
            <a:r>
              <a:rPr lang="en-US" sz="3200" b="1" dirty="0" smtClean="0">
                <a:latin typeface="+mn-lt"/>
              </a:rPr>
              <a:t>Frequent practice, feedback &amp; interactions</a:t>
            </a:r>
            <a:endParaRPr lang="en-US" sz="3200" dirty="0">
              <a:latin typeface="+mn-lt"/>
            </a:endParaRPr>
          </a:p>
        </p:txBody>
      </p:sp>
      <p:sp>
        <p:nvSpPr>
          <p:cNvPr id="3" name="Content Placeholder 2"/>
          <p:cNvSpPr>
            <a:spLocks noGrp="1"/>
          </p:cNvSpPr>
          <p:nvPr>
            <p:ph idx="1"/>
          </p:nvPr>
        </p:nvSpPr>
        <p:spPr>
          <a:xfrm>
            <a:off x="793307" y="1137422"/>
            <a:ext cx="11029035" cy="5584219"/>
          </a:xfrm>
        </p:spPr>
        <p:txBody>
          <a:bodyPr>
            <a:normAutofit fontScale="92500" lnSpcReduction="10000"/>
          </a:bodyPr>
          <a:lstStyle/>
          <a:p>
            <a:r>
              <a:rPr lang="en-US" sz="3200" b="1" dirty="0" smtClean="0">
                <a:solidFill>
                  <a:schemeClr val="accent6">
                    <a:lumMod val="60000"/>
                    <a:lumOff val="40000"/>
                  </a:schemeClr>
                </a:solidFill>
              </a:rPr>
              <a:t>Advising</a:t>
            </a:r>
            <a:r>
              <a:rPr lang="en-US" sz="3200" dirty="0" smtClean="0">
                <a:solidFill>
                  <a:srgbClr val="CCECFF"/>
                </a:solidFill>
              </a:rPr>
              <a:t> </a:t>
            </a:r>
            <a:r>
              <a:rPr lang="en-US" sz="3200" dirty="0" smtClean="0"/>
              <a:t>BEFORE registration (required time/tech proficiency)</a:t>
            </a:r>
            <a:endParaRPr lang="en-US" sz="3200" dirty="0"/>
          </a:p>
          <a:p>
            <a:r>
              <a:rPr lang="en-US" sz="3200" b="1" dirty="0" smtClean="0">
                <a:solidFill>
                  <a:srgbClr val="FFC000"/>
                </a:solidFill>
              </a:rPr>
              <a:t>Performance alerts about every 4 weeks starting at week 4</a:t>
            </a:r>
            <a:r>
              <a:rPr lang="en-US" sz="3200" b="1" dirty="0" smtClean="0">
                <a:solidFill>
                  <a:schemeClr val="accent1">
                    <a:lumMod val="60000"/>
                    <a:lumOff val="40000"/>
                  </a:schemeClr>
                </a:solidFill>
              </a:rPr>
              <a:t>: Course Readiness, midpoint percentage, grade trend percentage</a:t>
            </a:r>
            <a:endParaRPr lang="en-US" sz="3200" b="1" dirty="0">
              <a:solidFill>
                <a:schemeClr val="accent1">
                  <a:lumMod val="60000"/>
                  <a:lumOff val="40000"/>
                </a:schemeClr>
              </a:solidFill>
            </a:endParaRPr>
          </a:p>
          <a:p>
            <a:pPr marL="228600" lvl="1">
              <a:spcBef>
                <a:spcPts val="1000"/>
              </a:spcBef>
            </a:pPr>
            <a:r>
              <a:rPr lang="en-US" sz="3200" dirty="0" smtClean="0"/>
              <a:t>Require/model </a:t>
            </a:r>
            <a:r>
              <a:rPr lang="en-US" sz="3200" b="1" dirty="0" smtClean="0">
                <a:solidFill>
                  <a:schemeClr val="accent6">
                    <a:lumMod val="60000"/>
                    <a:lumOff val="40000"/>
                  </a:schemeClr>
                </a:solidFill>
              </a:rPr>
              <a:t>frequent </a:t>
            </a:r>
            <a:r>
              <a:rPr lang="en-US" sz="3200" b="1" dirty="0">
                <a:solidFill>
                  <a:schemeClr val="accent6">
                    <a:lumMod val="60000"/>
                    <a:lumOff val="40000"/>
                  </a:schemeClr>
                </a:solidFill>
              </a:rPr>
              <a:t>log </a:t>
            </a:r>
            <a:r>
              <a:rPr lang="en-US" sz="3200" b="1" dirty="0" smtClean="0">
                <a:solidFill>
                  <a:schemeClr val="accent6">
                    <a:lumMod val="60000"/>
                    <a:lumOff val="40000"/>
                  </a:schemeClr>
                </a:solidFill>
              </a:rPr>
              <a:t>ins  </a:t>
            </a:r>
            <a:endParaRPr lang="en-US" sz="3200" b="1" dirty="0">
              <a:solidFill>
                <a:schemeClr val="accent6">
                  <a:lumMod val="60000"/>
                  <a:lumOff val="40000"/>
                </a:schemeClr>
              </a:solidFill>
            </a:endParaRPr>
          </a:p>
          <a:p>
            <a:pPr marL="685800" lvl="2">
              <a:spcBef>
                <a:spcPts val="1000"/>
              </a:spcBef>
            </a:pPr>
            <a:r>
              <a:rPr lang="en-US" sz="2800" dirty="0" smtClean="0"/>
              <a:t>Automatic custom note at 5 day non-login</a:t>
            </a:r>
          </a:p>
          <a:p>
            <a:pPr marL="685800" lvl="2">
              <a:spcBef>
                <a:spcPts val="1000"/>
              </a:spcBef>
            </a:pPr>
            <a:r>
              <a:rPr lang="en-US" sz="2800" dirty="0" smtClean="0"/>
              <a:t>Instructor checks all classes once a day min.</a:t>
            </a:r>
          </a:p>
          <a:p>
            <a:pPr marL="228600" lvl="1">
              <a:spcBef>
                <a:spcPts val="1000"/>
              </a:spcBef>
            </a:pPr>
            <a:r>
              <a:rPr lang="en-US" sz="3200" dirty="0" smtClean="0"/>
              <a:t>Lots </a:t>
            </a:r>
            <a:r>
              <a:rPr lang="en-US" sz="3200" b="1" dirty="0" smtClean="0">
                <a:solidFill>
                  <a:schemeClr val="accent6">
                    <a:lumMod val="60000"/>
                    <a:lumOff val="40000"/>
                  </a:schemeClr>
                </a:solidFill>
              </a:rPr>
              <a:t>peer-peer,  instr.-stud. interaction</a:t>
            </a:r>
            <a:r>
              <a:rPr lang="en-US" sz="3200" b="1" dirty="0" smtClean="0">
                <a:solidFill>
                  <a:srgbClr val="CCECFF"/>
                </a:solidFill>
              </a:rPr>
              <a:t> </a:t>
            </a:r>
          </a:p>
          <a:p>
            <a:pPr marL="228600" lvl="1">
              <a:spcBef>
                <a:spcPts val="1000"/>
              </a:spcBef>
            </a:pPr>
            <a:r>
              <a:rPr lang="en-US" sz="3200" dirty="0" smtClean="0"/>
              <a:t>Lots </a:t>
            </a:r>
            <a:r>
              <a:rPr lang="en-US" sz="3200" b="1" dirty="0" smtClean="0">
                <a:solidFill>
                  <a:schemeClr val="accent6">
                    <a:lumMod val="60000"/>
                    <a:lumOff val="40000"/>
                  </a:schemeClr>
                </a:solidFill>
              </a:rPr>
              <a:t>“safe” low-stakes practice</a:t>
            </a:r>
            <a:r>
              <a:rPr lang="en-US" sz="3200" b="1" dirty="0" smtClean="0">
                <a:solidFill>
                  <a:srgbClr val="CCECFF"/>
                </a:solidFill>
              </a:rPr>
              <a:t> </a:t>
            </a:r>
          </a:p>
          <a:p>
            <a:pPr marL="228600" lvl="1">
              <a:spcBef>
                <a:spcPts val="1000"/>
              </a:spcBef>
            </a:pPr>
            <a:r>
              <a:rPr lang="en-US" sz="3200" dirty="0" smtClean="0"/>
              <a:t>Extensive support (</a:t>
            </a:r>
            <a:r>
              <a:rPr lang="en-US" sz="3200" b="1" dirty="0" smtClean="0">
                <a:solidFill>
                  <a:schemeClr val="accent6">
                    <a:lumMod val="60000"/>
                    <a:lumOff val="40000"/>
                  </a:schemeClr>
                </a:solidFill>
              </a:rPr>
              <a:t>videos, live tutors,                                                   pooled resource section</a:t>
            </a:r>
            <a:r>
              <a:rPr lang="en-US" sz="3200" dirty="0" smtClean="0"/>
              <a:t>)</a:t>
            </a:r>
          </a:p>
          <a:p>
            <a:pPr marL="228600" lvl="1">
              <a:spcBef>
                <a:spcPts val="1000"/>
              </a:spcBef>
            </a:pPr>
            <a:r>
              <a:rPr lang="en-US" sz="3200" dirty="0" smtClean="0"/>
              <a:t>Reduce non-content cognitive load</a:t>
            </a:r>
          </a:p>
          <a:p>
            <a:pPr marL="685800" lvl="2">
              <a:spcBef>
                <a:spcPts val="1000"/>
              </a:spcBef>
            </a:pPr>
            <a:r>
              <a:rPr lang="en-US" sz="2800" b="1" dirty="0" smtClean="0">
                <a:solidFill>
                  <a:schemeClr val="accent6">
                    <a:lumMod val="60000"/>
                    <a:lumOff val="40000"/>
                  </a:schemeClr>
                </a:solidFill>
              </a:rPr>
              <a:t>Virtual Desktop </a:t>
            </a:r>
            <a:r>
              <a:rPr lang="en-US" sz="2800" dirty="0" smtClean="0"/>
              <a:t>hosted by college</a:t>
            </a:r>
          </a:p>
        </p:txBody>
      </p:sp>
      <p:pic>
        <p:nvPicPr>
          <p:cNvPr id="2050" name="Picture 2" descr="https://nickynewbury.files.wordpress.com/2012/03/warm_fuzzy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997" y="2604655"/>
            <a:ext cx="4667167" cy="4116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10836" y="6190990"/>
            <a:ext cx="1364942" cy="560867"/>
          </a:xfrm>
          <a:prstGeom prst="rect">
            <a:avLst/>
          </a:prstGeom>
        </p:spPr>
      </p:pic>
      <p:sp>
        <p:nvSpPr>
          <p:cNvPr id="4" name="Snip Diagonal Corner Rectangle 3"/>
          <p:cNvSpPr/>
          <p:nvPr/>
        </p:nvSpPr>
        <p:spPr>
          <a:xfrm>
            <a:off x="844062" y="1575582"/>
            <a:ext cx="10902461" cy="928467"/>
          </a:xfrm>
          <a:prstGeom prst="snip2Diag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60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77" y="304822"/>
            <a:ext cx="4929554" cy="1139697"/>
          </a:xfrm>
        </p:spPr>
        <p:txBody>
          <a:bodyPr>
            <a:normAutofit fontScale="90000"/>
          </a:bodyPr>
          <a:lstStyle/>
          <a:p>
            <a:pPr algn="ctr"/>
            <a:r>
              <a:rPr lang="en-US" dirty="0">
                <a:latin typeface="Mufferaw" panose="03080602050302020201" pitchFamily="66" charset="0"/>
              </a:rPr>
              <a:t>Questions</a:t>
            </a:r>
            <a:r>
              <a:rPr lang="en-US" dirty="0" smtClean="0">
                <a:latin typeface="Mufferaw" panose="03080602050302020201" pitchFamily="66" charset="0"/>
              </a:rPr>
              <a:t>? </a:t>
            </a:r>
            <a:r>
              <a:rPr lang="en-US" sz="3600" b="1" i="1" dirty="0" smtClean="0">
                <a:solidFill>
                  <a:srgbClr val="FFC000"/>
                </a:solidFill>
                <a:latin typeface="+mn-lt"/>
                <a:hlinkClick r:id="rId3"/>
              </a:rPr>
              <a:t>ulahaise@gsu.edu</a:t>
            </a:r>
            <a:r>
              <a:rPr lang="en-US" sz="3600" i="1" dirty="0" smtClean="0">
                <a:latin typeface="+mn-lt"/>
              </a:rPr>
              <a:t> </a:t>
            </a:r>
            <a:endParaRPr lang="en-US" sz="3600" i="1" dirty="0">
              <a:latin typeface="+mn-lt"/>
            </a:endParaRPr>
          </a:p>
        </p:txBody>
      </p:sp>
      <p:sp>
        <p:nvSpPr>
          <p:cNvPr id="3" name="Content Placeholder 2"/>
          <p:cNvSpPr>
            <a:spLocks noGrp="1"/>
          </p:cNvSpPr>
          <p:nvPr>
            <p:ph idx="1"/>
          </p:nvPr>
        </p:nvSpPr>
        <p:spPr>
          <a:xfrm>
            <a:off x="350735" y="304822"/>
            <a:ext cx="5906124" cy="6121132"/>
          </a:xfrm>
        </p:spPr>
        <p:txBody>
          <a:bodyPr>
            <a:normAutofit lnSpcReduction="10000"/>
          </a:bodyPr>
          <a:lstStyle/>
          <a:p>
            <a:pPr marL="0" indent="0">
              <a:buNone/>
            </a:pPr>
            <a:r>
              <a:rPr lang="en-US" sz="3600" dirty="0">
                <a:latin typeface="Mufferaw" panose="03080602050302020201" pitchFamily="66" charset="0"/>
              </a:rPr>
              <a:t>References</a:t>
            </a:r>
          </a:p>
          <a:p>
            <a:r>
              <a:rPr lang="en-US" sz="2400" dirty="0"/>
              <a:t>1) “The Most Successful Retention Strategies”, Dr. Jim Black, President &amp; CEO of SEM (Strategic Enrollment Management) Works, webinar sponsored by Innovative Educators, </a:t>
            </a:r>
            <a:r>
              <a:rPr lang="en-US" sz="2400" dirty="0">
                <a:hlinkClick r:id="rId4"/>
              </a:rPr>
              <a:t>http://www.semworks.net</a:t>
            </a:r>
            <a:r>
              <a:rPr lang="en-US" sz="2400" dirty="0"/>
              <a:t> </a:t>
            </a:r>
          </a:p>
          <a:p>
            <a:r>
              <a:rPr lang="en-US" sz="2400" dirty="0"/>
              <a:t>2) “Personalizing Online Learning: Tools &amp; Strategies To Increase Engagement &amp; Success”, B. Jean </a:t>
            </a:r>
            <a:r>
              <a:rPr lang="en-US" sz="2400" dirty="0" err="1"/>
              <a:t>Mandernach</a:t>
            </a:r>
            <a:r>
              <a:rPr lang="en-US" sz="2400" dirty="0"/>
              <a:t>, Grand Canyon University, webinar sponsored by Innovative Educators</a:t>
            </a:r>
          </a:p>
          <a:p>
            <a:r>
              <a:rPr lang="en-US" sz="2400" dirty="0"/>
              <a:t>3) “Three Questions to Reframe the Online Conversation”, Dr. Maryellen Weimer in The Teaching Professor Blog, Faculty Focus, March 11, 2015; </a:t>
            </a:r>
            <a:r>
              <a:rPr lang="en-US" sz="1500" dirty="0">
                <a:hlinkClick r:id="rId5"/>
              </a:rPr>
              <a:t>http://www.facultyfocus.com/articles/teaching-professor-blog/three-questions-reframe-online-learning-conversation/#sthash.24UKvBIG.dpuf</a:t>
            </a:r>
            <a:r>
              <a:rPr lang="en-US" sz="2400" dirty="0"/>
              <a:t> </a:t>
            </a:r>
          </a:p>
          <a:p>
            <a:endParaRPr lang="en-US" sz="2400" dirty="0"/>
          </a:p>
        </p:txBody>
      </p:sp>
      <p:pic>
        <p:nvPicPr>
          <p:cNvPr id="4" name="Picture 3"/>
          <p:cNvPicPr>
            <a:picLocks noChangeAspect="1"/>
          </p:cNvPicPr>
          <p:nvPr/>
        </p:nvPicPr>
        <p:blipFill>
          <a:blip r:embed="rId6"/>
          <a:stretch>
            <a:fillRect/>
          </a:stretch>
        </p:blipFill>
        <p:spPr>
          <a:xfrm>
            <a:off x="6420198" y="1459088"/>
            <a:ext cx="5582912" cy="4966866"/>
          </a:xfrm>
          <a:prstGeom prst="rect">
            <a:avLst/>
          </a:prstGeom>
        </p:spPr>
      </p:pic>
      <p:pic>
        <p:nvPicPr>
          <p:cNvPr id="5" name="Picture 4"/>
          <p:cNvPicPr>
            <a:picLocks noChangeAspect="1"/>
          </p:cNvPicPr>
          <p:nvPr/>
        </p:nvPicPr>
        <p:blipFill>
          <a:blip r:embed="rId7"/>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112619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81" y="81796"/>
            <a:ext cx="11707368" cy="1260423"/>
          </a:xfrm>
        </p:spPr>
        <p:txBody>
          <a:bodyPr>
            <a:normAutofit fontScale="90000"/>
          </a:bodyPr>
          <a:lstStyle/>
          <a:p>
            <a:r>
              <a:rPr lang="en-US" dirty="0">
                <a:latin typeface="Mufferaw" panose="03080602050302020201" pitchFamily="66" charset="0"/>
              </a:rPr>
              <a:t>Traditional Face-To-Face (FTF) labs structure</a:t>
            </a:r>
          </a:p>
        </p:txBody>
      </p:sp>
      <p:sp>
        <p:nvSpPr>
          <p:cNvPr id="3" name="Content Placeholder 2"/>
          <p:cNvSpPr>
            <a:spLocks noGrp="1"/>
          </p:cNvSpPr>
          <p:nvPr>
            <p:ph idx="1"/>
          </p:nvPr>
        </p:nvSpPr>
        <p:spPr>
          <a:xfrm>
            <a:off x="441958" y="1304586"/>
            <a:ext cx="6941159" cy="5215480"/>
          </a:xfrm>
        </p:spPr>
        <p:txBody>
          <a:bodyPr>
            <a:normAutofit lnSpcReduction="10000"/>
          </a:bodyPr>
          <a:lstStyle/>
          <a:p>
            <a:r>
              <a:rPr lang="en-US" sz="3200" dirty="0"/>
              <a:t>1 cred, 1 weekly 3 </a:t>
            </a:r>
            <a:r>
              <a:rPr lang="en-US" sz="3200" dirty="0" err="1"/>
              <a:t>hr</a:t>
            </a:r>
            <a:r>
              <a:rPr lang="en-US" sz="3200" dirty="0"/>
              <a:t> session, groups of up to 4, co-requisite to 3 cred </a:t>
            </a:r>
            <a:r>
              <a:rPr lang="en-US" sz="3200" dirty="0" smtClean="0"/>
              <a:t>lecture</a:t>
            </a:r>
          </a:p>
          <a:p>
            <a:endParaRPr lang="en-US" sz="3200" dirty="0"/>
          </a:p>
          <a:p>
            <a:r>
              <a:rPr lang="en-US" sz="3200" dirty="0"/>
              <a:t>Active investigation of lecture </a:t>
            </a:r>
            <a:r>
              <a:rPr lang="en-US" sz="3200" dirty="0" smtClean="0"/>
              <a:t>topics, </a:t>
            </a:r>
            <a:r>
              <a:rPr lang="en-US" sz="3200" dirty="0"/>
              <a:t>scientific reasoning and basic </a:t>
            </a:r>
            <a:r>
              <a:rPr lang="en-US" sz="3200" dirty="0" smtClean="0"/>
              <a:t>math</a:t>
            </a:r>
          </a:p>
          <a:p>
            <a:endParaRPr lang="en-US" sz="3200" dirty="0"/>
          </a:p>
          <a:p>
            <a:r>
              <a:rPr lang="en-US" sz="3000" dirty="0"/>
              <a:t>Traditional lab session structure:</a:t>
            </a:r>
          </a:p>
          <a:p>
            <a:pPr lvl="1"/>
            <a:r>
              <a:rPr lang="en-US" sz="2800" dirty="0"/>
              <a:t>S</a:t>
            </a:r>
            <a:r>
              <a:rPr lang="en-US" sz="2800" dirty="0" smtClean="0"/>
              <a:t>hort </a:t>
            </a:r>
            <a:r>
              <a:rPr lang="en-US" sz="2800" b="1" dirty="0">
                <a:solidFill>
                  <a:schemeClr val="accent6">
                    <a:lumMod val="60000"/>
                    <a:lumOff val="40000"/>
                  </a:schemeClr>
                </a:solidFill>
              </a:rPr>
              <a:t>pre-lab </a:t>
            </a:r>
            <a:r>
              <a:rPr lang="en-US" sz="2800" b="1" dirty="0" smtClean="0">
                <a:solidFill>
                  <a:schemeClr val="accent6">
                    <a:lumMod val="60000"/>
                    <a:lumOff val="40000"/>
                  </a:schemeClr>
                </a:solidFill>
              </a:rPr>
              <a:t>exercise </a:t>
            </a:r>
            <a:r>
              <a:rPr lang="en-US" sz="2800" dirty="0" smtClean="0"/>
              <a:t>worked out prior</a:t>
            </a:r>
            <a:endParaRPr lang="en-US" sz="2800" dirty="0"/>
          </a:p>
          <a:p>
            <a:pPr lvl="1"/>
            <a:r>
              <a:rPr lang="en-US" sz="2800" dirty="0"/>
              <a:t>Brief </a:t>
            </a:r>
            <a:r>
              <a:rPr lang="en-US" sz="2800" b="1" dirty="0">
                <a:solidFill>
                  <a:schemeClr val="accent6">
                    <a:lumMod val="60000"/>
                    <a:lumOff val="40000"/>
                  </a:schemeClr>
                </a:solidFill>
              </a:rPr>
              <a:t>pre-lab lecture </a:t>
            </a:r>
            <a:r>
              <a:rPr lang="en-US" sz="2800" dirty="0"/>
              <a:t>by instructor </a:t>
            </a:r>
            <a:endParaRPr lang="en-US" sz="2800" dirty="0" smtClean="0"/>
          </a:p>
          <a:p>
            <a:pPr lvl="1"/>
            <a:r>
              <a:rPr lang="en-US" sz="2800" b="1" dirty="0" smtClean="0">
                <a:solidFill>
                  <a:schemeClr val="accent6">
                    <a:lumMod val="60000"/>
                    <a:lumOff val="40000"/>
                  </a:schemeClr>
                </a:solidFill>
              </a:rPr>
              <a:t>Group work on lab procedure</a:t>
            </a:r>
            <a:r>
              <a:rPr lang="en-US" sz="2800" dirty="0" smtClean="0"/>
              <a:t>, turned in individually at the end  </a:t>
            </a:r>
            <a:endParaRPr lang="en-US" sz="2800" dirty="0"/>
          </a:p>
        </p:txBody>
      </p:sp>
      <p:pic>
        <p:nvPicPr>
          <p:cNvPr id="2050" name="Picture 2" descr="http://newsroom.gpc.edu/sites/newsroom.gpc.edu/files/field/image/alpha%20l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718" y="2064203"/>
            <a:ext cx="4791431" cy="3696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24729" y="5805100"/>
            <a:ext cx="3167271" cy="276999"/>
          </a:xfrm>
          <a:prstGeom prst="rect">
            <a:avLst/>
          </a:prstGeom>
          <a:noFill/>
        </p:spPr>
        <p:txBody>
          <a:bodyPr wrap="square" rtlCol="0">
            <a:spAutoFit/>
          </a:bodyPr>
          <a:lstStyle/>
          <a:p>
            <a:r>
              <a:rPr lang="en-US" sz="1200" dirty="0"/>
              <a:t>GPC students at Alpharetta Campus, by Bill </a:t>
            </a:r>
            <a:r>
              <a:rPr lang="en-US" sz="1200" dirty="0" err="1"/>
              <a:t>Roa</a:t>
            </a:r>
            <a:endParaRPr lang="en-US" sz="1200" dirty="0"/>
          </a:p>
        </p:txBody>
      </p:sp>
      <p:pic>
        <p:nvPicPr>
          <p:cNvPr id="5" name="Picture 4"/>
          <p:cNvPicPr>
            <a:picLocks noChangeAspect="1"/>
          </p:cNvPicPr>
          <p:nvPr/>
        </p:nvPicPr>
        <p:blipFill>
          <a:blip r:embed="rId4"/>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568024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47109"/>
            <a:ext cx="11790947" cy="973368"/>
          </a:xfrm>
        </p:spPr>
        <p:txBody>
          <a:bodyPr>
            <a:normAutofit/>
          </a:bodyPr>
          <a:lstStyle/>
          <a:p>
            <a:r>
              <a:rPr lang="en-US" dirty="0">
                <a:latin typeface="Mufferaw" panose="03080602050302020201" pitchFamily="66" charset="0"/>
              </a:rPr>
              <a:t>OL Lab Structure:  </a:t>
            </a:r>
            <a:r>
              <a:rPr lang="en-US" sz="3600" b="1" dirty="0">
                <a:latin typeface="+mn-lt"/>
              </a:rPr>
              <a:t>Same credit, lab manual, # of labs</a:t>
            </a:r>
          </a:p>
        </p:txBody>
      </p:sp>
      <p:sp>
        <p:nvSpPr>
          <p:cNvPr id="3" name="Content Placeholder 2"/>
          <p:cNvSpPr>
            <a:spLocks noGrp="1"/>
          </p:cNvSpPr>
          <p:nvPr>
            <p:ph idx="1"/>
          </p:nvPr>
        </p:nvSpPr>
        <p:spPr>
          <a:xfrm>
            <a:off x="143096" y="1551709"/>
            <a:ext cx="7841673" cy="4987637"/>
          </a:xfrm>
        </p:spPr>
        <p:txBody>
          <a:bodyPr>
            <a:normAutofit lnSpcReduction="10000"/>
          </a:bodyPr>
          <a:lstStyle/>
          <a:p>
            <a:r>
              <a:rPr lang="en-US" i="1" dirty="0" smtClean="0"/>
              <a:t> </a:t>
            </a:r>
            <a:r>
              <a:rPr lang="en-US" sz="3200" i="1" dirty="0" smtClean="0"/>
              <a:t>Same </a:t>
            </a:r>
            <a:r>
              <a:rPr lang="en-US" sz="3200" i="1" dirty="0"/>
              <a:t>GSU-PC/external web sites</a:t>
            </a:r>
          </a:p>
          <a:p>
            <a:pPr lvl="1"/>
            <a:r>
              <a:rPr lang="en-US" sz="2800" dirty="0" smtClean="0"/>
              <a:t>But: </a:t>
            </a:r>
            <a:r>
              <a:rPr lang="en-US" sz="2800" b="1" dirty="0" smtClean="0">
                <a:solidFill>
                  <a:srgbClr val="FFC000"/>
                </a:solidFill>
              </a:rPr>
              <a:t>proprietary software/physical </a:t>
            </a:r>
            <a:r>
              <a:rPr lang="en-US" sz="2800" b="1" dirty="0">
                <a:solidFill>
                  <a:srgbClr val="FFC000"/>
                </a:solidFill>
              </a:rPr>
              <a:t>lab </a:t>
            </a:r>
            <a:r>
              <a:rPr lang="en-US" sz="2800" b="1" dirty="0" smtClean="0">
                <a:solidFill>
                  <a:srgbClr val="FFC000"/>
                </a:solidFill>
              </a:rPr>
              <a:t>equipment in some FTF labs</a:t>
            </a:r>
            <a:endParaRPr lang="en-US" sz="2800" b="1" dirty="0">
              <a:solidFill>
                <a:srgbClr val="FFC000"/>
              </a:solidFill>
            </a:endParaRPr>
          </a:p>
          <a:p>
            <a:pPr lvl="1"/>
            <a:r>
              <a:rPr lang="en-US" sz="2800" dirty="0" smtClean="0"/>
              <a:t>Replaced by assignment labs: </a:t>
            </a:r>
            <a:r>
              <a:rPr lang="en-US" sz="2800" b="1" dirty="0">
                <a:solidFill>
                  <a:schemeClr val="accent6">
                    <a:lumMod val="60000"/>
                    <a:lumOff val="40000"/>
                  </a:schemeClr>
                </a:solidFill>
              </a:rPr>
              <a:t>sci-fi movie review, observing </a:t>
            </a:r>
            <a:r>
              <a:rPr lang="en-US" sz="2800" b="1" dirty="0" smtClean="0">
                <a:solidFill>
                  <a:schemeClr val="accent6">
                    <a:lumMod val="60000"/>
                    <a:lumOff val="40000"/>
                  </a:schemeClr>
                </a:solidFill>
              </a:rPr>
              <a:t>session/planetarium </a:t>
            </a:r>
            <a:r>
              <a:rPr lang="en-US" sz="2800" dirty="0"/>
              <a:t>etc.</a:t>
            </a:r>
          </a:p>
          <a:p>
            <a:r>
              <a:rPr lang="en-US" sz="3200" b="1" i="1" dirty="0" smtClean="0">
                <a:solidFill>
                  <a:srgbClr val="FFC000"/>
                </a:solidFill>
              </a:rPr>
              <a:t>Asynchronous</a:t>
            </a:r>
            <a:r>
              <a:rPr lang="en-US" sz="3200" i="1" dirty="0" smtClean="0"/>
              <a:t> interaction in </a:t>
            </a:r>
            <a:r>
              <a:rPr lang="en-US" sz="3200" i="1" dirty="0" err="1" smtClean="0"/>
              <a:t>iCollege</a:t>
            </a:r>
            <a:r>
              <a:rPr lang="en-US" sz="3200" i="1" dirty="0" smtClean="0"/>
              <a:t>* </a:t>
            </a:r>
          </a:p>
          <a:p>
            <a:pPr lvl="1"/>
            <a:r>
              <a:rPr lang="en-US" sz="2800" b="1" dirty="0" smtClean="0">
                <a:solidFill>
                  <a:schemeClr val="accent6">
                    <a:lumMod val="60000"/>
                    <a:lumOff val="40000"/>
                  </a:schemeClr>
                </a:solidFill>
              </a:rPr>
              <a:t>Extensive support </a:t>
            </a:r>
            <a:r>
              <a:rPr lang="en-US" sz="2800" b="1" dirty="0">
                <a:solidFill>
                  <a:schemeClr val="accent6">
                    <a:lumMod val="60000"/>
                    <a:lumOff val="40000"/>
                  </a:schemeClr>
                </a:solidFill>
              </a:rPr>
              <a:t>materials </a:t>
            </a:r>
            <a:r>
              <a:rPr lang="en-US" sz="2800" dirty="0"/>
              <a:t>in Content tool </a:t>
            </a:r>
          </a:p>
          <a:p>
            <a:pPr lvl="1"/>
            <a:r>
              <a:rPr lang="en-US" sz="2800" dirty="0"/>
              <a:t>communication by </a:t>
            </a:r>
            <a:r>
              <a:rPr lang="en-US" sz="2800" b="1" dirty="0">
                <a:solidFill>
                  <a:schemeClr val="accent6">
                    <a:lumMod val="60000"/>
                    <a:lumOff val="40000"/>
                  </a:schemeClr>
                </a:solidFill>
              </a:rPr>
              <a:t>Email/Discussion</a:t>
            </a:r>
            <a:r>
              <a:rPr lang="en-US" sz="2800" dirty="0"/>
              <a:t> tools,                                     </a:t>
            </a:r>
            <a:r>
              <a:rPr lang="en-US" sz="2800" dirty="0" smtClean="0"/>
              <a:t>live WebEx or phone call by request</a:t>
            </a:r>
            <a:endParaRPr lang="en-US" sz="2800" dirty="0"/>
          </a:p>
          <a:p>
            <a:pPr lvl="1"/>
            <a:r>
              <a:rPr lang="en-US" sz="2800" b="1" dirty="0" smtClean="0">
                <a:solidFill>
                  <a:schemeClr val="accent6">
                    <a:lumMod val="60000"/>
                    <a:lumOff val="40000"/>
                  </a:schemeClr>
                </a:solidFill>
              </a:rPr>
              <a:t>Assessment tool to submit labs</a:t>
            </a:r>
            <a:endParaRPr lang="en-US" sz="2800" b="1" dirty="0">
              <a:solidFill>
                <a:schemeClr val="accent6">
                  <a:lumMod val="60000"/>
                  <a:lumOff val="40000"/>
                </a:schemeClr>
              </a:solidFill>
            </a:endParaRPr>
          </a:p>
          <a:p>
            <a:pPr marL="0" indent="0">
              <a:buNone/>
            </a:pPr>
            <a:endParaRPr lang="en-US" sz="3200" dirty="0"/>
          </a:p>
          <a:p>
            <a:pPr marL="0" indent="0">
              <a:buNone/>
            </a:pPr>
            <a:r>
              <a:rPr lang="en-US" sz="2000" b="1" i="1" dirty="0" smtClean="0"/>
              <a:t>                                 *</a:t>
            </a:r>
            <a:r>
              <a:rPr lang="en-US" sz="2000" b="1" i="1" dirty="0" err="1" smtClean="0"/>
              <a:t>iCollege</a:t>
            </a:r>
            <a:r>
              <a:rPr lang="en-US" sz="2000" b="1" i="1" dirty="0" smtClean="0"/>
              <a:t> is our LMS = Learning Management System</a:t>
            </a:r>
            <a:endParaRPr lang="en-US" sz="2000" b="1"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486" y="4371435"/>
            <a:ext cx="3345796" cy="23392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314" y="1010799"/>
            <a:ext cx="3416968" cy="22779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2396" y="2695956"/>
            <a:ext cx="3024402" cy="2268301"/>
          </a:xfrm>
          <a:prstGeom prst="rect">
            <a:avLst/>
          </a:prstGeom>
        </p:spPr>
      </p:pic>
      <p:pic>
        <p:nvPicPr>
          <p:cNvPr id="10" name="Picture 9"/>
          <p:cNvPicPr>
            <a:picLocks noChangeAspect="1"/>
          </p:cNvPicPr>
          <p:nvPr/>
        </p:nvPicPr>
        <p:blipFill>
          <a:blip r:embed="rId6"/>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3476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33" y="102205"/>
            <a:ext cx="11915334" cy="1358430"/>
          </a:xfrm>
        </p:spPr>
        <p:txBody>
          <a:bodyPr>
            <a:normAutofit/>
          </a:bodyPr>
          <a:lstStyle/>
          <a:p>
            <a:r>
              <a:rPr lang="en-US" dirty="0" smtClean="0">
                <a:latin typeface="Mufferaw" panose="03080602050302020201" pitchFamily="66" charset="0"/>
              </a:rPr>
              <a:t>General </a:t>
            </a:r>
            <a:r>
              <a:rPr lang="en-US" dirty="0">
                <a:latin typeface="Mufferaw" panose="03080602050302020201" pitchFamily="66" charset="0"/>
              </a:rPr>
              <a:t>challenges In Intro Science Labs:                   </a:t>
            </a:r>
            <a:r>
              <a:rPr lang="en-US" sz="4000" b="1" dirty="0" smtClean="0">
                <a:latin typeface="+mn-lt"/>
              </a:rPr>
              <a:t>Non-Science Major STEM </a:t>
            </a:r>
            <a:r>
              <a:rPr lang="en-US" sz="4000" b="1" dirty="0">
                <a:latin typeface="+mn-lt"/>
              </a:rPr>
              <a:t>Culture Shock</a:t>
            </a:r>
            <a:r>
              <a:rPr lang="en-US" b="1" dirty="0">
                <a:latin typeface="Mufferaw" panose="03080602050302020201" pitchFamily="66" charset="0"/>
              </a:rPr>
              <a:t> </a:t>
            </a:r>
          </a:p>
        </p:txBody>
      </p:sp>
      <p:sp>
        <p:nvSpPr>
          <p:cNvPr id="3" name="Content Placeholder 2"/>
          <p:cNvSpPr>
            <a:spLocks noGrp="1"/>
          </p:cNvSpPr>
          <p:nvPr>
            <p:ph idx="1"/>
          </p:nvPr>
        </p:nvSpPr>
        <p:spPr>
          <a:xfrm>
            <a:off x="304587" y="1460635"/>
            <a:ext cx="7343122" cy="4853247"/>
          </a:xfrm>
        </p:spPr>
        <p:txBody>
          <a:bodyPr>
            <a:normAutofit/>
          </a:bodyPr>
          <a:lstStyle/>
          <a:p>
            <a:r>
              <a:rPr lang="en-US" sz="3600" i="1" dirty="0" smtClean="0"/>
              <a:t>Unfamiliarity </a:t>
            </a:r>
            <a:r>
              <a:rPr lang="en-US" sz="3600" i="1" dirty="0"/>
              <a:t>with science</a:t>
            </a:r>
          </a:p>
          <a:p>
            <a:pPr lvl="1"/>
            <a:r>
              <a:rPr lang="en-US" sz="3200" dirty="0"/>
              <a:t>Scientific </a:t>
            </a:r>
            <a:r>
              <a:rPr lang="en-US" sz="3200" dirty="0" smtClean="0"/>
              <a:t>vocab = </a:t>
            </a:r>
            <a:r>
              <a:rPr lang="en-US" sz="3200" b="1" dirty="0" smtClean="0">
                <a:solidFill>
                  <a:srgbClr val="FFC000"/>
                </a:solidFill>
              </a:rPr>
              <a:t>foreign </a:t>
            </a:r>
            <a:r>
              <a:rPr lang="en-US" sz="3200" b="1" dirty="0">
                <a:solidFill>
                  <a:srgbClr val="FFC000"/>
                </a:solidFill>
              </a:rPr>
              <a:t>language</a:t>
            </a:r>
          </a:p>
          <a:p>
            <a:pPr lvl="1"/>
            <a:r>
              <a:rPr lang="en-US" sz="3200" dirty="0"/>
              <a:t>Scientific thinking </a:t>
            </a:r>
            <a:r>
              <a:rPr lang="en-US" sz="3200" dirty="0" smtClean="0"/>
              <a:t>= </a:t>
            </a:r>
            <a:r>
              <a:rPr lang="en-US" sz="3200" b="1" dirty="0" smtClean="0">
                <a:solidFill>
                  <a:srgbClr val="FFC000"/>
                </a:solidFill>
              </a:rPr>
              <a:t>counterintuitive</a:t>
            </a:r>
            <a:endParaRPr lang="en-US" sz="3200" b="1" dirty="0">
              <a:solidFill>
                <a:srgbClr val="FFC000"/>
              </a:solidFill>
            </a:endParaRPr>
          </a:p>
          <a:p>
            <a:pPr lvl="1"/>
            <a:r>
              <a:rPr lang="en-US" sz="3200" b="1" dirty="0" smtClean="0">
                <a:solidFill>
                  <a:srgbClr val="FFC000"/>
                </a:solidFill>
              </a:rPr>
              <a:t>Familiar </a:t>
            </a:r>
            <a:r>
              <a:rPr lang="en-US" sz="3200" b="1" dirty="0">
                <a:solidFill>
                  <a:srgbClr val="FFC000"/>
                </a:solidFill>
              </a:rPr>
              <a:t>study tools </a:t>
            </a:r>
            <a:r>
              <a:rPr lang="en-US" sz="3200" dirty="0"/>
              <a:t>(e.g. flashcards,                                  memorization) </a:t>
            </a:r>
            <a:r>
              <a:rPr lang="en-US" sz="3200" b="1" dirty="0" smtClean="0">
                <a:solidFill>
                  <a:srgbClr val="FFC000"/>
                </a:solidFill>
              </a:rPr>
              <a:t>not </a:t>
            </a:r>
            <a:r>
              <a:rPr lang="en-US" sz="3200" b="1" dirty="0">
                <a:solidFill>
                  <a:srgbClr val="FFC000"/>
                </a:solidFill>
              </a:rPr>
              <a:t>working</a:t>
            </a:r>
            <a:r>
              <a:rPr lang="en-US" sz="3200" dirty="0"/>
              <a:t> </a:t>
            </a:r>
          </a:p>
          <a:p>
            <a:r>
              <a:rPr lang="en-US" sz="3600" i="1" dirty="0"/>
              <a:t>Lack of </a:t>
            </a:r>
            <a:r>
              <a:rPr lang="en-US" sz="3600" i="1" dirty="0" smtClean="0"/>
              <a:t>math preparation/confidence</a:t>
            </a:r>
            <a:endParaRPr lang="en-US" sz="3600" i="1" dirty="0"/>
          </a:p>
          <a:p>
            <a:pPr lvl="1"/>
            <a:r>
              <a:rPr lang="en-US" sz="3200" b="1" dirty="0" smtClean="0">
                <a:solidFill>
                  <a:schemeClr val="accent6">
                    <a:lumMod val="60000"/>
                    <a:lumOff val="40000"/>
                  </a:schemeClr>
                </a:solidFill>
              </a:rPr>
              <a:t>additional time </a:t>
            </a:r>
            <a:r>
              <a:rPr lang="en-US" sz="3200" dirty="0" smtClean="0"/>
              <a:t>for clarification, practice</a:t>
            </a:r>
          </a:p>
          <a:p>
            <a:pPr lvl="1"/>
            <a:r>
              <a:rPr lang="en-US" sz="3200" dirty="0" smtClean="0"/>
              <a:t> perceived need for </a:t>
            </a:r>
            <a:r>
              <a:rPr lang="en-US" sz="3200" b="1" dirty="0" smtClean="0">
                <a:solidFill>
                  <a:schemeClr val="accent6">
                    <a:lumMod val="60000"/>
                    <a:lumOff val="40000"/>
                  </a:schemeClr>
                </a:solidFill>
              </a:rPr>
              <a:t>“hand-holding”</a:t>
            </a:r>
            <a:endParaRPr lang="en-US" sz="3200" b="1" dirty="0">
              <a:solidFill>
                <a:schemeClr val="accent6">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95" y="3804940"/>
            <a:ext cx="3202633" cy="30622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004" y="1460635"/>
            <a:ext cx="4662357" cy="25831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3724" y="830240"/>
            <a:ext cx="2469943" cy="1921947"/>
          </a:xfrm>
          <a:prstGeom prst="rect">
            <a:avLst/>
          </a:prstGeom>
        </p:spPr>
      </p:pic>
      <p:pic>
        <p:nvPicPr>
          <p:cNvPr id="8" name="Picture 7"/>
          <p:cNvPicPr>
            <a:picLocks noChangeAspect="1"/>
          </p:cNvPicPr>
          <p:nvPr/>
        </p:nvPicPr>
        <p:blipFill>
          <a:blip r:embed="rId6"/>
          <a:stretch>
            <a:fillRect/>
          </a:stretch>
        </p:blipFill>
        <p:spPr>
          <a:xfrm>
            <a:off x="10299028" y="4798122"/>
            <a:ext cx="1657657" cy="1828071"/>
          </a:xfrm>
          <a:prstGeom prst="rect">
            <a:avLst/>
          </a:prstGeom>
        </p:spPr>
      </p:pic>
      <p:pic>
        <p:nvPicPr>
          <p:cNvPr id="9" name="Picture 8"/>
          <p:cNvPicPr>
            <a:picLocks noChangeAspect="1"/>
          </p:cNvPicPr>
          <p:nvPr/>
        </p:nvPicPr>
        <p:blipFill>
          <a:blip r:embed="rId7"/>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1175309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0"/>
            <a:ext cx="11858747" cy="1475437"/>
          </a:xfrm>
        </p:spPr>
        <p:txBody>
          <a:bodyPr>
            <a:normAutofit/>
          </a:bodyPr>
          <a:lstStyle/>
          <a:p>
            <a:r>
              <a:rPr lang="en-US" sz="4000" dirty="0" smtClean="0">
                <a:latin typeface="Mufferaw" panose="03080602050302020201" pitchFamily="66" charset="0"/>
              </a:rPr>
              <a:t>Unique Online Hurdle:</a:t>
            </a:r>
            <a:r>
              <a:rPr lang="en-US" sz="4000" b="1" dirty="0" smtClean="0">
                <a:latin typeface="+mn-lt"/>
              </a:rPr>
              <a:t> </a:t>
            </a:r>
            <a:r>
              <a:rPr lang="en-US" sz="4000" b="1" dirty="0" smtClean="0">
                <a:solidFill>
                  <a:srgbClr val="FFC000"/>
                </a:solidFill>
                <a:latin typeface="+mn-lt"/>
              </a:rPr>
              <a:t>ISOLATION</a:t>
            </a:r>
            <a:r>
              <a:rPr lang="en-US" sz="4000" b="1" dirty="0" smtClean="0">
                <a:latin typeface="+mn-lt"/>
              </a:rPr>
              <a:t> in space and time</a:t>
            </a:r>
            <a:endParaRPr lang="en-US" sz="4000" b="1" dirty="0">
              <a:latin typeface="+mn-lt"/>
            </a:endParaRPr>
          </a:p>
        </p:txBody>
      </p:sp>
      <p:sp>
        <p:nvSpPr>
          <p:cNvPr id="3" name="Content Placeholder 2"/>
          <p:cNvSpPr>
            <a:spLocks noGrp="1"/>
          </p:cNvSpPr>
          <p:nvPr>
            <p:ph idx="1"/>
          </p:nvPr>
        </p:nvSpPr>
        <p:spPr>
          <a:xfrm>
            <a:off x="237720" y="1575246"/>
            <a:ext cx="8473934" cy="2952184"/>
          </a:xfrm>
        </p:spPr>
        <p:txBody>
          <a:bodyPr>
            <a:normAutofit/>
          </a:bodyPr>
          <a:lstStyle/>
          <a:p>
            <a:r>
              <a:rPr lang="en-US" sz="3200" dirty="0"/>
              <a:t>Images of </a:t>
            </a:r>
            <a:r>
              <a:rPr lang="en-US" sz="3200" b="1" dirty="0">
                <a:solidFill>
                  <a:srgbClr val="FFC000"/>
                </a:solidFill>
              </a:rPr>
              <a:t>strange objects and features</a:t>
            </a:r>
          </a:p>
          <a:p>
            <a:r>
              <a:rPr lang="en-US" sz="3200" dirty="0"/>
              <a:t>Data tables of </a:t>
            </a:r>
            <a:r>
              <a:rPr lang="en-US" sz="3200" b="1" dirty="0">
                <a:solidFill>
                  <a:srgbClr val="FFC000"/>
                </a:solidFill>
              </a:rPr>
              <a:t>strange properties</a:t>
            </a:r>
          </a:p>
          <a:p>
            <a:r>
              <a:rPr lang="en-US" sz="3200" dirty="0"/>
              <a:t>Graphs of </a:t>
            </a:r>
            <a:r>
              <a:rPr lang="en-US" sz="3200" b="1" dirty="0">
                <a:solidFill>
                  <a:srgbClr val="FFC000"/>
                </a:solidFill>
              </a:rPr>
              <a:t>strange quantities and physical laws</a:t>
            </a:r>
          </a:p>
          <a:p>
            <a:r>
              <a:rPr lang="en-US" sz="3200" dirty="0"/>
              <a:t>Complicated </a:t>
            </a:r>
            <a:r>
              <a:rPr lang="en-US" sz="3200" b="1" dirty="0">
                <a:solidFill>
                  <a:srgbClr val="FFC000"/>
                </a:solidFill>
              </a:rPr>
              <a:t>formulas, multi-step</a:t>
            </a:r>
            <a:r>
              <a:rPr lang="en-US" sz="3200" dirty="0"/>
              <a:t> tasks</a:t>
            </a:r>
          </a:p>
          <a:p>
            <a:r>
              <a:rPr lang="en-US" sz="3200" dirty="0"/>
              <a:t>Numbers of with </a:t>
            </a:r>
            <a:r>
              <a:rPr lang="en-US" sz="3200" b="1" dirty="0">
                <a:solidFill>
                  <a:srgbClr val="FFC000"/>
                </a:solidFill>
              </a:rPr>
              <a:t>unfamiliar units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135" y="1211909"/>
            <a:ext cx="3699007" cy="29891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604" y="5273982"/>
            <a:ext cx="2916425" cy="15840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650" y="3164963"/>
            <a:ext cx="2910008" cy="23665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2882" y="4803820"/>
            <a:ext cx="3045015" cy="1897702"/>
          </a:xfrm>
          <a:prstGeom prst="rect">
            <a:avLst/>
          </a:prstGeom>
        </p:spPr>
      </p:pic>
      <p:pic>
        <p:nvPicPr>
          <p:cNvPr id="6" name="Picture 5"/>
          <p:cNvPicPr>
            <a:picLocks noChangeAspect="1"/>
          </p:cNvPicPr>
          <p:nvPr/>
        </p:nvPicPr>
        <p:blipFill>
          <a:blip r:embed="rId7"/>
          <a:stretch>
            <a:fillRect/>
          </a:stretch>
        </p:blipFill>
        <p:spPr>
          <a:xfrm>
            <a:off x="2767421" y="4553366"/>
            <a:ext cx="3269398" cy="2105492"/>
          </a:xfrm>
          <a:prstGeom prst="rect">
            <a:avLst/>
          </a:prstGeom>
        </p:spPr>
      </p:pic>
      <p:pic>
        <p:nvPicPr>
          <p:cNvPr id="9" name="Picture 8"/>
          <p:cNvPicPr>
            <a:picLocks noChangeAspect="1"/>
          </p:cNvPicPr>
          <p:nvPr/>
        </p:nvPicPr>
        <p:blipFill>
          <a:blip r:embed="rId8"/>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6687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04" y="115567"/>
            <a:ext cx="11892989" cy="940501"/>
          </a:xfrm>
        </p:spPr>
        <p:txBody>
          <a:bodyPr>
            <a:normAutofit fontScale="90000"/>
          </a:bodyPr>
          <a:lstStyle/>
          <a:p>
            <a:r>
              <a:rPr lang="en-US" dirty="0">
                <a:latin typeface="Mufferaw" panose="03080602050302020201" pitchFamily="66" charset="0"/>
              </a:rPr>
              <a:t>OL Technology Hurdles: </a:t>
            </a:r>
            <a:r>
              <a:rPr lang="en-US" sz="3600" b="1" dirty="0">
                <a:latin typeface="+mn-lt"/>
              </a:rPr>
              <a:t>                                                                            problems running/downloading lab </a:t>
            </a:r>
            <a:r>
              <a:rPr lang="en-US" sz="3600" b="1" dirty="0" smtClean="0">
                <a:latin typeface="+mn-lt"/>
              </a:rPr>
              <a:t>web </a:t>
            </a:r>
            <a:r>
              <a:rPr lang="en-US" sz="3600" b="1" dirty="0">
                <a:latin typeface="+mn-lt"/>
              </a:rPr>
              <a:t>sites and software</a:t>
            </a:r>
          </a:p>
        </p:txBody>
      </p:sp>
      <p:sp>
        <p:nvSpPr>
          <p:cNvPr id="3" name="Content Placeholder 2"/>
          <p:cNvSpPr>
            <a:spLocks noGrp="1"/>
          </p:cNvSpPr>
          <p:nvPr>
            <p:ph idx="1"/>
          </p:nvPr>
        </p:nvSpPr>
        <p:spPr>
          <a:xfrm>
            <a:off x="58604" y="1460759"/>
            <a:ext cx="6388361" cy="4353620"/>
          </a:xfrm>
        </p:spPr>
        <p:txBody>
          <a:bodyPr>
            <a:normAutofit/>
          </a:bodyPr>
          <a:lstStyle/>
          <a:p>
            <a:r>
              <a:rPr lang="en-US" sz="3200" dirty="0" smtClean="0"/>
              <a:t>Technological environment has                   </a:t>
            </a:r>
            <a:r>
              <a:rPr lang="en-US" sz="3200" b="1" dirty="0" smtClean="0">
                <a:solidFill>
                  <a:srgbClr val="FFC000"/>
                </a:solidFill>
              </a:rPr>
              <a:t>ALL possible permutations of</a:t>
            </a:r>
          </a:p>
          <a:p>
            <a:pPr lvl="1"/>
            <a:r>
              <a:rPr lang="en-US" sz="2800" dirty="0" smtClean="0"/>
              <a:t>Electronic devices, computers, operating systems, browsers, firewalls, internet access</a:t>
            </a:r>
            <a:endParaRPr lang="en-US" sz="2800" dirty="0"/>
          </a:p>
          <a:p>
            <a:r>
              <a:rPr lang="en-US" sz="3200" dirty="0" smtClean="0"/>
              <a:t>LMS </a:t>
            </a:r>
            <a:r>
              <a:rPr lang="en-US" sz="3200" dirty="0"/>
              <a:t>(D2L) specific </a:t>
            </a:r>
            <a:r>
              <a:rPr lang="en-US" sz="3200" dirty="0" smtClean="0"/>
              <a:t>issues</a:t>
            </a:r>
            <a:r>
              <a:rPr lang="en-US" sz="3200" dirty="0"/>
              <a:t> </a:t>
            </a:r>
            <a:r>
              <a:rPr lang="en-US" sz="3200" dirty="0" smtClean="0"/>
              <a:t>   </a:t>
            </a:r>
            <a:r>
              <a:rPr lang="en-US" dirty="0" smtClean="0"/>
              <a:t> </a:t>
            </a:r>
            <a:r>
              <a:rPr lang="en-US" b="1" i="1" dirty="0" smtClean="0">
                <a:solidFill>
                  <a:schemeClr val="accent6">
                    <a:lumMod val="60000"/>
                    <a:lumOff val="40000"/>
                  </a:schemeClr>
                </a:solidFill>
              </a:rPr>
              <a:t> College/LMS </a:t>
            </a:r>
            <a:r>
              <a:rPr lang="en-US" b="1" i="1" dirty="0">
                <a:solidFill>
                  <a:schemeClr val="accent6">
                    <a:lumMod val="60000"/>
                    <a:lumOff val="40000"/>
                  </a:schemeClr>
                </a:solidFill>
              </a:rPr>
              <a:t>tech </a:t>
            </a:r>
            <a:r>
              <a:rPr lang="en-US" b="1" i="1" dirty="0" smtClean="0">
                <a:solidFill>
                  <a:schemeClr val="accent6">
                    <a:lumMod val="60000"/>
                    <a:lumOff val="40000"/>
                  </a:schemeClr>
                </a:solidFill>
              </a:rPr>
              <a:t>support resolution</a:t>
            </a:r>
            <a:endParaRPr lang="en-US" b="1" i="1" dirty="0">
              <a:solidFill>
                <a:schemeClr val="accent6">
                  <a:lumMod val="60000"/>
                  <a:lumOff val="40000"/>
                </a:schemeClr>
              </a:solidFill>
            </a:endParaRPr>
          </a:p>
          <a:p>
            <a:r>
              <a:rPr lang="en-US" sz="3200" dirty="0"/>
              <a:t>Course specific </a:t>
            </a:r>
            <a:r>
              <a:rPr lang="en-US" sz="3200" dirty="0" smtClean="0"/>
              <a:t>software      </a:t>
            </a:r>
            <a:r>
              <a:rPr lang="en-US" b="1" i="1" dirty="0" smtClean="0">
                <a:solidFill>
                  <a:schemeClr val="accent6">
                    <a:lumMod val="60000"/>
                    <a:lumOff val="40000"/>
                  </a:schemeClr>
                </a:solidFill>
              </a:rPr>
              <a:t>Instructor resolution</a:t>
            </a:r>
            <a:endParaRPr lang="en-US" b="1" i="1" dirty="0">
              <a:solidFill>
                <a:schemeClr val="accent6">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585" y="3917647"/>
            <a:ext cx="2277224" cy="14511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3429" y="4221048"/>
            <a:ext cx="1500415" cy="15933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164" y="1944248"/>
            <a:ext cx="2176760" cy="14511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8239" y="5731916"/>
            <a:ext cx="3288685" cy="918147"/>
          </a:xfrm>
          <a:prstGeom prst="rect">
            <a:avLst/>
          </a:prstGeom>
        </p:spPr>
      </p:pic>
      <p:pic>
        <p:nvPicPr>
          <p:cNvPr id="6" name="Picture 5"/>
          <p:cNvPicPr>
            <a:picLocks noChangeAspect="1"/>
          </p:cNvPicPr>
          <p:nvPr/>
        </p:nvPicPr>
        <p:blipFill>
          <a:blip r:embed="rId7"/>
          <a:stretch>
            <a:fillRect/>
          </a:stretch>
        </p:blipFill>
        <p:spPr>
          <a:xfrm>
            <a:off x="8482325" y="1189883"/>
            <a:ext cx="3449116" cy="2578956"/>
          </a:xfrm>
          <a:prstGeom prst="rect">
            <a:avLst/>
          </a:prstGeom>
        </p:spPr>
      </p:pic>
      <p:pic>
        <p:nvPicPr>
          <p:cNvPr id="9" name="Picture 8"/>
          <p:cNvPicPr>
            <a:picLocks noChangeAspect="1"/>
          </p:cNvPicPr>
          <p:nvPr/>
        </p:nvPicPr>
        <p:blipFill>
          <a:blip r:embed="rId8"/>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150902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49" y="70368"/>
            <a:ext cx="11642502" cy="1325563"/>
          </a:xfrm>
        </p:spPr>
        <p:txBody>
          <a:bodyPr>
            <a:normAutofit/>
          </a:bodyPr>
          <a:lstStyle/>
          <a:p>
            <a:r>
              <a:rPr lang="en-US" dirty="0">
                <a:latin typeface="Mufferaw" panose="03080602050302020201" pitchFamily="66" charset="0"/>
              </a:rPr>
              <a:t>OL Student Life </a:t>
            </a:r>
            <a:r>
              <a:rPr lang="en-US" dirty="0" smtClean="0">
                <a:latin typeface="Mufferaw" panose="03080602050302020201" pitchFamily="66" charset="0"/>
              </a:rPr>
              <a:t>Hurdles (Why They Can’t Take FTF Class): </a:t>
            </a:r>
            <a:r>
              <a:rPr lang="en-US" sz="3200" b="1" dirty="0">
                <a:latin typeface="+mn-lt"/>
              </a:rPr>
              <a:t>difficult, variable job &amp; family </a:t>
            </a:r>
            <a:r>
              <a:rPr lang="en-US" sz="3200" b="1" dirty="0" smtClean="0">
                <a:latin typeface="+mn-lt"/>
              </a:rPr>
              <a:t>demands</a:t>
            </a:r>
            <a:endParaRPr lang="en-US" sz="3200" b="1" dirty="0">
              <a:latin typeface="+mn-lt"/>
            </a:endParaRPr>
          </a:p>
        </p:txBody>
      </p:sp>
      <p:sp>
        <p:nvSpPr>
          <p:cNvPr id="3" name="Content Placeholder 2"/>
          <p:cNvSpPr>
            <a:spLocks noGrp="1"/>
          </p:cNvSpPr>
          <p:nvPr>
            <p:ph idx="1"/>
          </p:nvPr>
        </p:nvSpPr>
        <p:spPr>
          <a:xfrm>
            <a:off x="646115" y="1454149"/>
            <a:ext cx="7445645" cy="4795059"/>
          </a:xfrm>
        </p:spPr>
        <p:txBody>
          <a:bodyPr>
            <a:normAutofit lnSpcReduction="10000"/>
          </a:bodyPr>
          <a:lstStyle/>
          <a:p>
            <a:pPr marL="0" indent="0">
              <a:buNone/>
            </a:pPr>
            <a:r>
              <a:rPr lang="en-US" sz="3500" b="1" i="1" dirty="0"/>
              <a:t>Life circumstances</a:t>
            </a:r>
          </a:p>
          <a:p>
            <a:r>
              <a:rPr lang="en-US" sz="3000" b="1" dirty="0">
                <a:solidFill>
                  <a:srgbClr val="FFC000"/>
                </a:solidFill>
              </a:rPr>
              <a:t>Wildly varying </a:t>
            </a:r>
            <a:r>
              <a:rPr lang="en-US" sz="3000" dirty="0"/>
              <a:t>work/family schedules</a:t>
            </a:r>
          </a:p>
          <a:p>
            <a:r>
              <a:rPr lang="en-US" sz="3000" b="1" dirty="0">
                <a:solidFill>
                  <a:srgbClr val="FFC000"/>
                </a:solidFill>
              </a:rPr>
              <a:t>Overscheduled</a:t>
            </a:r>
            <a:r>
              <a:rPr lang="en-US" sz="3000" dirty="0"/>
              <a:t>/taking too many classes</a:t>
            </a:r>
          </a:p>
          <a:p>
            <a:r>
              <a:rPr lang="en-US" sz="3000" b="1" dirty="0">
                <a:solidFill>
                  <a:srgbClr val="FFC000"/>
                </a:solidFill>
              </a:rPr>
              <a:t>Unpredictable changes</a:t>
            </a:r>
            <a:r>
              <a:rPr lang="en-US" sz="3000" dirty="0" smtClean="0"/>
              <a:t> in job/family</a:t>
            </a:r>
            <a:endParaRPr lang="en-US" sz="3000" dirty="0"/>
          </a:p>
          <a:p>
            <a:r>
              <a:rPr lang="en-US" sz="3000" dirty="0"/>
              <a:t>Class </a:t>
            </a:r>
            <a:r>
              <a:rPr lang="en-US" sz="3000" b="1" dirty="0">
                <a:solidFill>
                  <a:srgbClr val="FFC000"/>
                </a:solidFill>
              </a:rPr>
              <a:t>put off until graduation </a:t>
            </a:r>
            <a:r>
              <a:rPr lang="en-US" sz="3200" b="1" i="1" dirty="0" smtClean="0">
                <a:solidFill>
                  <a:schemeClr val="accent6">
                    <a:lumMod val="60000"/>
                    <a:lumOff val="40000"/>
                  </a:schemeClr>
                </a:solidFill>
              </a:rPr>
              <a:t>(</a:t>
            </a:r>
            <a:r>
              <a:rPr lang="en-US" sz="3200" b="1" i="1" dirty="0" err="1" smtClean="0">
                <a:solidFill>
                  <a:schemeClr val="accent6">
                    <a:lumMod val="60000"/>
                    <a:lumOff val="40000"/>
                  </a:schemeClr>
                </a:solidFill>
              </a:rPr>
              <a:t>advisem</a:t>
            </a:r>
            <a:r>
              <a:rPr lang="en-US" sz="3200" b="1" i="1" dirty="0" smtClean="0">
                <a:solidFill>
                  <a:schemeClr val="accent6">
                    <a:lumMod val="60000"/>
                    <a:lumOff val="40000"/>
                  </a:schemeClr>
                </a:solidFill>
              </a:rPr>
              <a:t>.)</a:t>
            </a:r>
            <a:endParaRPr lang="en-US" sz="3000" dirty="0">
              <a:solidFill>
                <a:schemeClr val="accent6">
                  <a:lumMod val="60000"/>
                  <a:lumOff val="40000"/>
                </a:schemeClr>
              </a:solidFill>
            </a:endParaRPr>
          </a:p>
          <a:p>
            <a:pPr marL="0" indent="0">
              <a:buNone/>
            </a:pPr>
            <a:r>
              <a:rPr lang="en-US" sz="3500" b="1" i="1" dirty="0"/>
              <a:t>Students do classwork when</a:t>
            </a:r>
          </a:p>
          <a:p>
            <a:r>
              <a:rPr lang="en-US" sz="3000" dirty="0"/>
              <a:t>Physically &amp; emotionally </a:t>
            </a:r>
            <a:r>
              <a:rPr lang="en-US" sz="3000" b="1" dirty="0">
                <a:solidFill>
                  <a:srgbClr val="FFC000"/>
                </a:solidFill>
              </a:rPr>
              <a:t>drained</a:t>
            </a:r>
          </a:p>
          <a:p>
            <a:r>
              <a:rPr lang="en-US" sz="3000" dirty="0"/>
              <a:t>In </a:t>
            </a:r>
            <a:r>
              <a:rPr lang="en-US" sz="3000" b="1" dirty="0">
                <a:solidFill>
                  <a:srgbClr val="FFC000"/>
                </a:solidFill>
              </a:rPr>
              <a:t>distracting </a:t>
            </a:r>
            <a:r>
              <a:rPr lang="en-US" sz="3000" dirty="0"/>
              <a:t>environment</a:t>
            </a:r>
          </a:p>
          <a:p>
            <a:r>
              <a:rPr lang="en-US" sz="3000" dirty="0"/>
              <a:t>In </a:t>
            </a:r>
            <a:r>
              <a:rPr lang="en-US" sz="3000" b="1" dirty="0">
                <a:solidFill>
                  <a:srgbClr val="FFC000"/>
                </a:solidFill>
              </a:rPr>
              <a:t>random chunks </a:t>
            </a:r>
            <a:r>
              <a:rPr lang="en-US" sz="3000" dirty="0"/>
              <a:t>of </a:t>
            </a:r>
            <a:r>
              <a:rPr lang="en-US" sz="3000" dirty="0" smtClean="0"/>
              <a:t>time/locations</a:t>
            </a:r>
            <a:endParaRPr lang="en-US" sz="3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87" y="1485970"/>
            <a:ext cx="3400023" cy="22440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54" y="4043378"/>
            <a:ext cx="2489916" cy="16381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9333" y="1250213"/>
            <a:ext cx="1570260" cy="1570260"/>
          </a:xfrm>
          <a:prstGeom prst="rect">
            <a:avLst/>
          </a:prstGeom>
        </p:spPr>
      </p:pic>
      <p:pic>
        <p:nvPicPr>
          <p:cNvPr id="11" name="Picture 10"/>
          <p:cNvPicPr>
            <a:picLocks noChangeAspect="1"/>
          </p:cNvPicPr>
          <p:nvPr/>
        </p:nvPicPr>
        <p:blipFill>
          <a:blip r:embed="rId6"/>
          <a:stretch>
            <a:fillRect/>
          </a:stretch>
        </p:blipFill>
        <p:spPr>
          <a:xfrm>
            <a:off x="9351573" y="3851679"/>
            <a:ext cx="2565678" cy="225779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4463" y="5424733"/>
            <a:ext cx="1717183" cy="1319242"/>
          </a:xfrm>
          <a:prstGeom prst="rect">
            <a:avLst/>
          </a:prstGeom>
        </p:spPr>
      </p:pic>
      <p:pic>
        <p:nvPicPr>
          <p:cNvPr id="9" name="Picture 8"/>
          <p:cNvPicPr>
            <a:picLocks noChangeAspect="1"/>
          </p:cNvPicPr>
          <p:nvPr/>
        </p:nvPicPr>
        <p:blipFill>
          <a:blip r:embed="rId8"/>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160183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 y="105662"/>
            <a:ext cx="12030196" cy="1169669"/>
          </a:xfrm>
        </p:spPr>
        <p:txBody>
          <a:bodyPr>
            <a:normAutofit fontScale="90000"/>
          </a:bodyPr>
          <a:lstStyle/>
          <a:p>
            <a:r>
              <a:rPr lang="en-US" dirty="0">
                <a:latin typeface="Mufferaw" panose="03080602050302020201" pitchFamily="66" charset="0"/>
              </a:rPr>
              <a:t>Compounding </a:t>
            </a:r>
            <a:r>
              <a:rPr lang="en-US" dirty="0" smtClean="0">
                <a:latin typeface="Mufferaw" panose="03080602050302020201" pitchFamily="66" charset="0"/>
              </a:rPr>
              <a:t>Effect:                                                           </a:t>
            </a:r>
            <a:r>
              <a:rPr lang="en-US" sz="4000" b="1" dirty="0" smtClean="0">
                <a:latin typeface="Calibri" panose="020F0502020204030204" pitchFamily="34" charset="0"/>
              </a:rPr>
              <a:t>OL Mode, </a:t>
            </a:r>
            <a:r>
              <a:rPr lang="en-US" sz="4000" b="1" dirty="0">
                <a:latin typeface="Calibri" panose="020F0502020204030204" pitchFamily="34" charset="0"/>
              </a:rPr>
              <a:t>Tech </a:t>
            </a:r>
            <a:r>
              <a:rPr lang="en-US" sz="4000" b="1" dirty="0" smtClean="0">
                <a:latin typeface="Calibri" panose="020F0502020204030204" pitchFamily="34" charset="0"/>
              </a:rPr>
              <a:t>Hurdles, Life Situations of Student Population</a:t>
            </a:r>
            <a:endParaRPr lang="en-US" sz="4000" b="1" dirty="0">
              <a:latin typeface="Calibri" panose="020F0502020204030204" pitchFamily="34" charset="0"/>
            </a:endParaRPr>
          </a:p>
        </p:txBody>
      </p:sp>
      <p:sp>
        <p:nvSpPr>
          <p:cNvPr id="3" name="Content Placeholder 2"/>
          <p:cNvSpPr>
            <a:spLocks noGrp="1"/>
          </p:cNvSpPr>
          <p:nvPr>
            <p:ph idx="1"/>
          </p:nvPr>
        </p:nvSpPr>
        <p:spPr>
          <a:xfrm>
            <a:off x="216160" y="1640717"/>
            <a:ext cx="10922894" cy="4830706"/>
          </a:xfrm>
        </p:spPr>
        <p:txBody>
          <a:bodyPr>
            <a:normAutofit lnSpcReduction="10000"/>
          </a:bodyPr>
          <a:lstStyle/>
          <a:p>
            <a:r>
              <a:rPr lang="en-US" sz="3200" dirty="0" smtClean="0"/>
              <a:t>Need</a:t>
            </a:r>
            <a:r>
              <a:rPr lang="en-US" sz="3200" b="1" dirty="0" smtClean="0">
                <a:solidFill>
                  <a:srgbClr val="92D050"/>
                </a:solidFill>
              </a:rPr>
              <a:t> </a:t>
            </a:r>
            <a:r>
              <a:rPr lang="en-US" sz="3200" b="1" dirty="0" smtClean="0">
                <a:solidFill>
                  <a:srgbClr val="FFC000"/>
                </a:solidFill>
              </a:rPr>
              <a:t>student initiative</a:t>
            </a:r>
            <a:r>
              <a:rPr lang="en-US" sz="3200" dirty="0" smtClean="0">
                <a:solidFill>
                  <a:srgbClr val="FFC000"/>
                </a:solidFill>
              </a:rPr>
              <a:t> </a:t>
            </a:r>
            <a:r>
              <a:rPr lang="en-US" sz="3200" dirty="0" smtClean="0"/>
              <a:t>to reach </a:t>
            </a:r>
            <a:r>
              <a:rPr lang="en-US" sz="3200" dirty="0"/>
              <a:t>out to </a:t>
            </a:r>
            <a:r>
              <a:rPr lang="en-US" sz="3200" dirty="0" smtClean="0"/>
              <a:t>teacher/peers in LMS</a:t>
            </a:r>
            <a:endParaRPr lang="en-US" sz="3200" dirty="0"/>
          </a:p>
          <a:p>
            <a:r>
              <a:rPr lang="en-US" sz="3200" b="1" dirty="0">
                <a:solidFill>
                  <a:srgbClr val="FFC000"/>
                </a:solidFill>
              </a:rPr>
              <a:t>Large, </a:t>
            </a:r>
            <a:r>
              <a:rPr lang="en-US" sz="3200" b="1" dirty="0" smtClean="0">
                <a:solidFill>
                  <a:srgbClr val="FFC000"/>
                </a:solidFill>
              </a:rPr>
              <a:t>initial </a:t>
            </a:r>
            <a:r>
              <a:rPr lang="en-US" sz="3200" b="1" dirty="0">
                <a:solidFill>
                  <a:srgbClr val="FFC000"/>
                </a:solidFill>
              </a:rPr>
              <a:t>cognitive load</a:t>
            </a:r>
            <a:r>
              <a:rPr lang="en-US" sz="3200" b="1" dirty="0">
                <a:solidFill>
                  <a:schemeClr val="accent6">
                    <a:lumMod val="40000"/>
                    <a:lumOff val="60000"/>
                  </a:schemeClr>
                </a:solidFill>
              </a:rPr>
              <a:t> </a:t>
            </a:r>
            <a:r>
              <a:rPr lang="en-US" sz="3200" dirty="0" smtClean="0"/>
              <a:t>(learn </a:t>
            </a:r>
            <a:r>
              <a:rPr lang="en-US" sz="3200" dirty="0"/>
              <a:t>course </a:t>
            </a:r>
            <a:r>
              <a:rPr lang="en-US" sz="3200" dirty="0" smtClean="0"/>
              <a:t>layout/navigation, </a:t>
            </a:r>
            <a:r>
              <a:rPr lang="en-US" sz="3200" dirty="0"/>
              <a:t>trouble </a:t>
            </a:r>
            <a:r>
              <a:rPr lang="en-US" sz="3200" dirty="0" smtClean="0"/>
              <a:t>shoot </a:t>
            </a:r>
            <a:r>
              <a:rPr lang="en-US" sz="3200" dirty="0"/>
              <a:t>technology </a:t>
            </a:r>
            <a:r>
              <a:rPr lang="en-US" sz="3200" b="1" dirty="0" smtClean="0">
                <a:solidFill>
                  <a:srgbClr val="FFC000"/>
                </a:solidFill>
              </a:rPr>
              <a:t>ALONE</a:t>
            </a:r>
            <a:r>
              <a:rPr lang="en-US" sz="3200" dirty="0" smtClean="0"/>
              <a:t>)</a:t>
            </a:r>
            <a:endParaRPr lang="en-US" sz="3200" dirty="0"/>
          </a:p>
          <a:p>
            <a:pPr lvl="1"/>
            <a:r>
              <a:rPr lang="en-US" sz="2800" dirty="0"/>
              <a:t>&gt;&gt; </a:t>
            </a:r>
            <a:r>
              <a:rPr lang="en-US" sz="2800" dirty="0" smtClean="0"/>
              <a:t> FTF </a:t>
            </a:r>
            <a:r>
              <a:rPr lang="en-US" sz="2800" dirty="0">
                <a:sym typeface="Wingdings" panose="05000000000000000000" pitchFamily="2" charset="2"/>
              </a:rPr>
              <a:t> </a:t>
            </a:r>
            <a:r>
              <a:rPr lang="en-US" sz="2800" dirty="0"/>
              <a:t>&gt;&gt; 1 credit hour!</a:t>
            </a:r>
            <a:endParaRPr lang="en-US" sz="2800" i="1" dirty="0"/>
          </a:p>
          <a:p>
            <a:pPr lvl="1"/>
            <a:r>
              <a:rPr lang="en-US" sz="2800" dirty="0" smtClean="0"/>
              <a:t>Unaware at </a:t>
            </a:r>
            <a:r>
              <a:rPr lang="en-US" sz="2800" dirty="0"/>
              <a:t>registration </a:t>
            </a:r>
            <a:r>
              <a:rPr lang="en-US" sz="2800" b="1" i="1" dirty="0">
                <a:solidFill>
                  <a:schemeClr val="accent2">
                    <a:lumMod val="60000"/>
                    <a:lumOff val="40000"/>
                  </a:schemeClr>
                </a:solidFill>
              </a:rPr>
              <a:t>(</a:t>
            </a:r>
            <a:r>
              <a:rPr lang="en-US" sz="2800" b="1" i="1" dirty="0" smtClean="0">
                <a:solidFill>
                  <a:schemeClr val="accent2">
                    <a:lumMod val="60000"/>
                    <a:lumOff val="40000"/>
                  </a:schemeClr>
                </a:solidFill>
              </a:rPr>
              <a:t>advisement!)</a:t>
            </a:r>
            <a:endParaRPr lang="en-US" sz="2800" b="1" i="1" dirty="0">
              <a:solidFill>
                <a:schemeClr val="accent2">
                  <a:lumMod val="60000"/>
                  <a:lumOff val="40000"/>
                </a:schemeClr>
              </a:solidFill>
            </a:endParaRPr>
          </a:p>
          <a:p>
            <a:r>
              <a:rPr lang="en-US" sz="3200" dirty="0"/>
              <a:t>Feelings of isolation, inadequacy                                                                       exhaustion, frustration</a:t>
            </a:r>
          </a:p>
          <a:p>
            <a:pPr lvl="1"/>
            <a:r>
              <a:rPr lang="en-US" sz="2800" dirty="0">
                <a:sym typeface="Wingdings" panose="05000000000000000000" pitchFamily="2" charset="2"/>
              </a:rPr>
              <a:t> Procrastination, resentment</a:t>
            </a:r>
          </a:p>
          <a:p>
            <a:pPr lvl="1"/>
            <a:r>
              <a:rPr lang="en-US" sz="2800" dirty="0">
                <a:sym typeface="Wingdings" panose="05000000000000000000" pitchFamily="2" charset="2"/>
              </a:rPr>
              <a:t> more likely to quit early on</a:t>
            </a:r>
          </a:p>
          <a:p>
            <a:r>
              <a:rPr lang="en-US" sz="3200" b="1" i="1" dirty="0">
                <a:solidFill>
                  <a:srgbClr val="FFC000"/>
                </a:solidFill>
                <a:sym typeface="Wingdings" panose="05000000000000000000" pitchFamily="2" charset="2"/>
              </a:rPr>
              <a:t>What’s a teacher to do</a:t>
            </a:r>
            <a:r>
              <a:rPr lang="en-US" sz="3200" b="1" i="1" dirty="0" smtClean="0">
                <a:solidFill>
                  <a:srgbClr val="FFC000"/>
                </a:solidFill>
                <a:sym typeface="Wingdings" panose="05000000000000000000" pitchFamily="2" charset="2"/>
              </a:rPr>
              <a:t>?</a:t>
            </a:r>
            <a:endParaRPr lang="en-US" sz="3200" b="1" i="1"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334" y="2729345"/>
            <a:ext cx="2069644" cy="20517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536" y="4367390"/>
            <a:ext cx="4119221" cy="23206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350" y="3868959"/>
            <a:ext cx="3056709" cy="2289581"/>
          </a:xfrm>
          <a:prstGeom prst="rect">
            <a:avLst/>
          </a:prstGeom>
        </p:spPr>
      </p:pic>
      <p:pic>
        <p:nvPicPr>
          <p:cNvPr id="7" name="Picture 6"/>
          <p:cNvPicPr>
            <a:picLocks noChangeAspect="1"/>
          </p:cNvPicPr>
          <p:nvPr/>
        </p:nvPicPr>
        <p:blipFill>
          <a:blip r:embed="rId6"/>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94452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 y="405944"/>
            <a:ext cx="11566818" cy="928130"/>
          </a:xfrm>
        </p:spPr>
        <p:txBody>
          <a:bodyPr>
            <a:normAutofit fontScale="90000"/>
          </a:bodyPr>
          <a:lstStyle/>
          <a:p>
            <a:r>
              <a:rPr lang="en-US" sz="4900" dirty="0" smtClean="0">
                <a:latin typeface="Mufferaw" panose="03080602050302020201" pitchFamily="66" charset="0"/>
              </a:rPr>
              <a:t>OL vs. FTF Pass/Fail/w’s:</a:t>
            </a:r>
            <a:r>
              <a:rPr lang="en-US" dirty="0" smtClean="0">
                <a:latin typeface="Mufferaw" panose="03080602050302020201" pitchFamily="66" charset="0"/>
              </a:rPr>
              <a:t> </a:t>
            </a:r>
            <a:r>
              <a:rPr lang="en-US" sz="3600" b="1" dirty="0" smtClean="0">
                <a:latin typeface="+mn-lt"/>
              </a:rPr>
              <a:t>less </a:t>
            </a:r>
            <a:r>
              <a:rPr lang="en-US" sz="3600" b="1" dirty="0">
                <a:latin typeface="+mn-lt"/>
              </a:rPr>
              <a:t>passing, more </a:t>
            </a:r>
            <a:r>
              <a:rPr lang="en-US" sz="3600" b="1" dirty="0" smtClean="0">
                <a:latin typeface="+mn-lt"/>
              </a:rPr>
              <a:t>W’s Online </a:t>
            </a:r>
            <a:endParaRPr lang="en-US" sz="3600" b="1" dirty="0">
              <a:latin typeface="+mn-lt"/>
            </a:endParaRPr>
          </a:p>
        </p:txBody>
      </p:sp>
      <p:sp>
        <p:nvSpPr>
          <p:cNvPr id="3" name="Content Placeholder 2"/>
          <p:cNvSpPr>
            <a:spLocks noGrp="1"/>
          </p:cNvSpPr>
          <p:nvPr>
            <p:ph idx="1"/>
          </p:nvPr>
        </p:nvSpPr>
        <p:spPr>
          <a:xfrm>
            <a:off x="7018987" y="1854894"/>
            <a:ext cx="5173013" cy="4602147"/>
          </a:xfrm>
        </p:spPr>
        <p:txBody>
          <a:bodyPr>
            <a:normAutofit/>
          </a:bodyPr>
          <a:lstStyle/>
          <a:p>
            <a:r>
              <a:rPr lang="en-US" dirty="0"/>
              <a:t>FTF ASTR labs vs. science avg. </a:t>
            </a:r>
          </a:p>
          <a:p>
            <a:pPr lvl="1"/>
            <a:r>
              <a:rPr lang="en-US" sz="2800" b="1" dirty="0">
                <a:solidFill>
                  <a:schemeClr val="accent6">
                    <a:lumMod val="60000"/>
                    <a:lumOff val="40000"/>
                  </a:schemeClr>
                </a:solidFill>
              </a:rPr>
              <a:t>ABC% over 15% </a:t>
            </a:r>
            <a:r>
              <a:rPr lang="en-US" sz="2800" b="1" i="1" dirty="0">
                <a:solidFill>
                  <a:schemeClr val="accent6">
                    <a:lumMod val="60000"/>
                    <a:lumOff val="40000"/>
                  </a:schemeClr>
                </a:solidFill>
              </a:rPr>
              <a:t>above</a:t>
            </a:r>
            <a:r>
              <a:rPr lang="en-US" sz="2800" dirty="0">
                <a:solidFill>
                  <a:schemeClr val="accent6">
                    <a:lumMod val="60000"/>
                    <a:lumOff val="40000"/>
                  </a:schemeClr>
                </a:solidFill>
              </a:rPr>
              <a:t> </a:t>
            </a:r>
          </a:p>
          <a:p>
            <a:pPr lvl="1"/>
            <a:r>
              <a:rPr lang="en-US" sz="2800" b="1" dirty="0">
                <a:solidFill>
                  <a:srgbClr val="FFC000"/>
                </a:solidFill>
              </a:rPr>
              <a:t>WWF% over 5% </a:t>
            </a:r>
            <a:r>
              <a:rPr lang="en-US" sz="2800" b="1" i="1" dirty="0">
                <a:solidFill>
                  <a:srgbClr val="FFC000"/>
                </a:solidFill>
              </a:rPr>
              <a:t>below</a:t>
            </a:r>
            <a:r>
              <a:rPr lang="en-US" sz="2800" b="1" dirty="0">
                <a:solidFill>
                  <a:srgbClr val="FFC000"/>
                </a:solidFill>
              </a:rPr>
              <a:t> </a:t>
            </a:r>
          </a:p>
          <a:p>
            <a:r>
              <a:rPr lang="en-US" dirty="0"/>
              <a:t>OL ASTR labs vs. science avg.</a:t>
            </a:r>
          </a:p>
          <a:p>
            <a:pPr lvl="1"/>
            <a:r>
              <a:rPr lang="en-US" sz="2800" b="1" dirty="0">
                <a:solidFill>
                  <a:schemeClr val="accent6">
                    <a:lumMod val="60000"/>
                    <a:lumOff val="40000"/>
                  </a:schemeClr>
                </a:solidFill>
              </a:rPr>
              <a:t>ABC% about 10% </a:t>
            </a:r>
            <a:r>
              <a:rPr lang="en-US" sz="2800" b="1" i="1" dirty="0">
                <a:solidFill>
                  <a:schemeClr val="accent6">
                    <a:lumMod val="60000"/>
                    <a:lumOff val="40000"/>
                  </a:schemeClr>
                </a:solidFill>
              </a:rPr>
              <a:t>below</a:t>
            </a:r>
            <a:r>
              <a:rPr lang="en-US" sz="2800" b="1" dirty="0">
                <a:solidFill>
                  <a:schemeClr val="accent6">
                    <a:lumMod val="50000"/>
                  </a:schemeClr>
                </a:solidFill>
              </a:rPr>
              <a:t> </a:t>
            </a:r>
          </a:p>
          <a:p>
            <a:pPr lvl="1"/>
            <a:r>
              <a:rPr lang="en-US" sz="2800" b="1" dirty="0">
                <a:solidFill>
                  <a:srgbClr val="FFC000"/>
                </a:solidFill>
              </a:rPr>
              <a:t>WWF% over 10% </a:t>
            </a:r>
            <a:r>
              <a:rPr lang="en-US" sz="2800" b="1" i="1" dirty="0">
                <a:solidFill>
                  <a:srgbClr val="FFC000"/>
                </a:solidFill>
              </a:rPr>
              <a:t>above</a:t>
            </a:r>
            <a:r>
              <a:rPr lang="en-US" sz="2800" dirty="0">
                <a:solidFill>
                  <a:srgbClr val="FFC000"/>
                </a:solidFill>
              </a:rPr>
              <a:t> </a:t>
            </a:r>
          </a:p>
          <a:p>
            <a:r>
              <a:rPr lang="en-US" dirty="0"/>
              <a:t>OL ASTR labs vs. FTF ASTR labs </a:t>
            </a:r>
          </a:p>
          <a:p>
            <a:pPr lvl="1"/>
            <a:r>
              <a:rPr lang="en-US" sz="2800" b="1" dirty="0">
                <a:solidFill>
                  <a:schemeClr val="accent6">
                    <a:lumMod val="60000"/>
                    <a:lumOff val="40000"/>
                  </a:schemeClr>
                </a:solidFill>
              </a:rPr>
              <a:t>ABC% over 25% </a:t>
            </a:r>
            <a:r>
              <a:rPr lang="en-US" sz="2800" b="1" i="1" dirty="0">
                <a:solidFill>
                  <a:schemeClr val="accent6">
                    <a:lumMod val="60000"/>
                    <a:lumOff val="40000"/>
                  </a:schemeClr>
                </a:solidFill>
              </a:rPr>
              <a:t>below</a:t>
            </a:r>
            <a:r>
              <a:rPr lang="en-US" sz="2800" b="1" dirty="0">
                <a:solidFill>
                  <a:schemeClr val="accent6">
                    <a:lumMod val="60000"/>
                    <a:lumOff val="40000"/>
                  </a:schemeClr>
                </a:solidFill>
              </a:rPr>
              <a:t> </a:t>
            </a:r>
          </a:p>
          <a:p>
            <a:pPr lvl="1"/>
            <a:r>
              <a:rPr lang="en-US" sz="2800" b="1" dirty="0">
                <a:solidFill>
                  <a:srgbClr val="FFC000"/>
                </a:solidFill>
              </a:rPr>
              <a:t>WWF% about 20% </a:t>
            </a:r>
            <a:r>
              <a:rPr lang="en-US" sz="2800" b="1" i="1" dirty="0" smtClean="0">
                <a:solidFill>
                  <a:srgbClr val="FFC000"/>
                </a:solidFill>
              </a:rPr>
              <a:t>above</a:t>
            </a:r>
            <a:endParaRPr lang="en-US" sz="2800" b="1" i="1" dirty="0">
              <a:solidFill>
                <a:srgbClr val="FFC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99" y="1854895"/>
            <a:ext cx="6632619" cy="3617262"/>
          </a:xfrm>
          <a:prstGeom prst="rect">
            <a:avLst/>
          </a:prstGeom>
        </p:spPr>
      </p:pic>
      <p:sp>
        <p:nvSpPr>
          <p:cNvPr id="4" name="TextBox 3"/>
          <p:cNvSpPr txBox="1"/>
          <p:nvPr/>
        </p:nvSpPr>
        <p:spPr>
          <a:xfrm>
            <a:off x="244699" y="5472157"/>
            <a:ext cx="6632619" cy="984885"/>
          </a:xfrm>
          <a:prstGeom prst="rect">
            <a:avLst/>
          </a:prstGeom>
          <a:noFill/>
        </p:spPr>
        <p:txBody>
          <a:bodyPr wrap="square" rtlCol="0">
            <a:spAutoFit/>
          </a:bodyPr>
          <a:lstStyle/>
          <a:p>
            <a:r>
              <a:rPr lang="en-US" sz="2400" b="1" dirty="0" smtClean="0">
                <a:solidFill>
                  <a:srgbClr val="FFFF00"/>
                </a:solidFill>
              </a:rPr>
              <a:t>  Outliers</a:t>
            </a:r>
            <a:r>
              <a:rPr lang="en-US" sz="2400" dirty="0" smtClean="0">
                <a:solidFill>
                  <a:srgbClr val="FFFF00"/>
                </a:solidFill>
              </a:rPr>
              <a:t> (&gt;= </a:t>
            </a:r>
            <a:r>
              <a:rPr lang="en-US" sz="2400" dirty="0">
                <a:solidFill>
                  <a:srgbClr val="FFFF00"/>
                </a:solidFill>
              </a:rPr>
              <a:t>5% </a:t>
            </a:r>
            <a:r>
              <a:rPr lang="en-US" sz="2400" dirty="0" smtClean="0">
                <a:solidFill>
                  <a:srgbClr val="FFFF00"/>
                </a:solidFill>
              </a:rPr>
              <a:t>off </a:t>
            </a:r>
            <a:r>
              <a:rPr lang="en-US" sz="2400" i="1" dirty="0" smtClean="0">
                <a:solidFill>
                  <a:srgbClr val="FFFF00"/>
                </a:solidFill>
              </a:rPr>
              <a:t>science average</a:t>
            </a:r>
            <a:r>
              <a:rPr lang="en-US" sz="2400" b="1" i="1" dirty="0" smtClean="0">
                <a:solidFill>
                  <a:srgbClr val="FFFF00"/>
                </a:solidFill>
              </a:rPr>
              <a:t>)</a:t>
            </a:r>
            <a:r>
              <a:rPr lang="en-US" sz="2400" dirty="0" smtClean="0">
                <a:solidFill>
                  <a:srgbClr val="FFFF00"/>
                </a:solidFill>
              </a:rPr>
              <a:t> </a:t>
            </a:r>
            <a:r>
              <a:rPr lang="en-US" sz="2400" dirty="0">
                <a:solidFill>
                  <a:srgbClr val="FFFF00"/>
                </a:solidFill>
              </a:rPr>
              <a:t>shaded yellow</a:t>
            </a:r>
          </a:p>
          <a:p>
            <a:endParaRPr lang="en-US" dirty="0"/>
          </a:p>
          <a:p>
            <a:r>
              <a:rPr lang="en-US" sz="1600" b="1" i="1" dirty="0" smtClean="0"/>
              <a:t>                      (    Data </a:t>
            </a:r>
            <a:r>
              <a:rPr lang="en-US" sz="1600" b="1" i="1" dirty="0"/>
              <a:t>from GPC’s ASTR lab sections: Fall 11, Spring 12, Fall 12)</a:t>
            </a:r>
          </a:p>
        </p:txBody>
      </p:sp>
      <p:pic>
        <p:nvPicPr>
          <p:cNvPr id="7" name="Picture 6"/>
          <p:cNvPicPr>
            <a:picLocks noChangeAspect="1"/>
          </p:cNvPicPr>
          <p:nvPr/>
        </p:nvPicPr>
        <p:blipFill>
          <a:blip r:embed="rId4"/>
          <a:stretch>
            <a:fillRect/>
          </a:stretch>
        </p:blipFill>
        <p:spPr>
          <a:xfrm>
            <a:off x="110836" y="6190990"/>
            <a:ext cx="1364942" cy="560867"/>
          </a:xfrm>
          <a:prstGeom prst="rect">
            <a:avLst/>
          </a:prstGeom>
        </p:spPr>
      </p:pic>
    </p:spTree>
    <p:extLst>
      <p:ext uri="{BB962C8B-B14F-4D97-AF65-F5344CB8AC3E}">
        <p14:creationId xmlns:p14="http://schemas.microsoft.com/office/powerpoint/2010/main" val="2975482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51389</TotalTime>
  <Words>1666</Words>
  <Application>Microsoft Office PowerPoint</Application>
  <PresentationFormat>Widescreen</PresentationFormat>
  <Paragraphs>241</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Gothic Std B</vt:lpstr>
      <vt:lpstr>Arial</vt:lpstr>
      <vt:lpstr>Calibri</vt:lpstr>
      <vt:lpstr>Calibri Light</vt:lpstr>
      <vt:lpstr>Mufferaw</vt:lpstr>
      <vt:lpstr>Wingdings</vt:lpstr>
      <vt:lpstr>Office Theme</vt:lpstr>
      <vt:lpstr>Pedagogic Challenges in technology Intense, Quantitative Online Classes</vt:lpstr>
      <vt:lpstr>Traditional Face-To-Face (FTF) labs structure</vt:lpstr>
      <vt:lpstr>OL Lab Structure:  Same credit, lab manual, # of labs</vt:lpstr>
      <vt:lpstr>General challenges In Intro Science Labs:                   Non-Science Major STEM Culture Shock </vt:lpstr>
      <vt:lpstr>Unique Online Hurdle: ISOLATION in space and time</vt:lpstr>
      <vt:lpstr>OL Technology Hurdles:                                                                             problems running/downloading lab web sites and software</vt:lpstr>
      <vt:lpstr>OL Student Life Hurdles (Why They Can’t Take FTF Class): difficult, variable job &amp; family demands</vt:lpstr>
      <vt:lpstr>Compounding Effect:                                                           OL Mode, Tech Hurdles, Life Situations of Student Population</vt:lpstr>
      <vt:lpstr>OL vs. FTF Pass/Fail/w’s: less passing, more W’s Online </vt:lpstr>
      <vt:lpstr>OL vs. FTF Common Course Assessment:                     OL scores &gt;= FTF scores</vt:lpstr>
      <vt:lpstr>General Student Retention Hurdles (SEM Works1):                       Instructor can only affect some: Engagement, Integration, Experience</vt:lpstr>
      <vt:lpstr>Perimeter College’s student Population:                        Non-Traditional &amp; High Risk of Attrition</vt:lpstr>
      <vt:lpstr>Effectve Pedagogic Tool for FTF:   Study Groups  BUT Feasible for asynchronous OL classes?</vt:lpstr>
      <vt:lpstr>method to Reach All Students Regularly:  Individualized Performance Alerts Starting Early</vt:lpstr>
      <vt:lpstr>After Several Semesters of PASS : Lab passing percentage reaches that of lecture!</vt:lpstr>
      <vt:lpstr>After Several Semesters of PASS : Lab: middle grades increased, fewer failing!</vt:lpstr>
      <vt:lpstr>After Several Semesters of PASS : Assessment Scores improved for lecture, same for lab!</vt:lpstr>
      <vt:lpstr>Boost Retention: Frequent practice, feedback &amp; interactions</vt:lpstr>
      <vt:lpstr>Questions? ulahaise@gsu.edu </vt:lpstr>
    </vt:vector>
  </TitlesOfParts>
  <Company>Georgia Perimeter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Teaching Astronomy Labs  Online vs. On Campus</dc:title>
  <dc:creator>Lahaise, Ulrike</dc:creator>
  <cp:lastModifiedBy>Lahaise, Ulrike</cp:lastModifiedBy>
  <cp:revision>1621</cp:revision>
  <cp:lastPrinted>2016-10-29T02:53:45Z</cp:lastPrinted>
  <dcterms:created xsi:type="dcterms:W3CDTF">2013-11-11T02:30:59Z</dcterms:created>
  <dcterms:modified xsi:type="dcterms:W3CDTF">2017-02-15T15:15:49Z</dcterms:modified>
</cp:coreProperties>
</file>